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7" r:id="rId6"/>
    <p:sldId id="299" r:id="rId7"/>
    <p:sldId id="303" r:id="rId8"/>
    <p:sldId id="302" r:id="rId9"/>
    <p:sldId id="301" r:id="rId10"/>
    <p:sldId id="293" r:id="rId11"/>
    <p:sldId id="263" r:id="rId12"/>
    <p:sldId id="270" r:id="rId13"/>
    <p:sldId id="282" r:id="rId14"/>
    <p:sldId id="280" r:id="rId15"/>
    <p:sldId id="281" r:id="rId16"/>
    <p:sldId id="287" r:id="rId17"/>
    <p:sldId id="288" r:id="rId18"/>
    <p:sldId id="264" r:id="rId19"/>
    <p:sldId id="265" r:id="rId20"/>
    <p:sldId id="304" r:id="rId21"/>
    <p:sldId id="305" r:id="rId22"/>
    <p:sldId id="306" r:id="rId23"/>
    <p:sldId id="307" r:id="rId24"/>
    <p:sldId id="308" r:id="rId25"/>
    <p:sldId id="309" r:id="rId26"/>
    <p:sldId id="283" r:id="rId27"/>
    <p:sldId id="274" r:id="rId28"/>
    <p:sldId id="284" r:id="rId29"/>
    <p:sldId id="262" r:id="rId30"/>
    <p:sldId id="292" r:id="rId31"/>
  </p:sldIdLst>
  <p:sldSz cx="12192000" cy="6858000"/>
  <p:notesSz cx="9305925" cy="7019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1" d="100"/>
          <a:sy n="111" d="100"/>
        </p:scale>
        <p:origin x="3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santarosaschools.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santarosaonlin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266207"/>
          </a:xfrm>
        </p:spPr>
        <p:txBody>
          <a:bodyPr/>
          <a:lstStyle/>
          <a:p>
            <a:r>
              <a:rPr lang="en-US" sz="8000" b="1" dirty="0"/>
              <a:t>Welcome!</a:t>
            </a:r>
          </a:p>
        </p:txBody>
      </p:sp>
      <p:sp>
        <p:nvSpPr>
          <p:cNvPr id="3" name="Subtitle 2"/>
          <p:cNvSpPr>
            <a:spLocks noGrp="1"/>
          </p:cNvSpPr>
          <p:nvPr>
            <p:ph type="subTitle" idx="1"/>
          </p:nvPr>
        </p:nvSpPr>
        <p:spPr>
          <a:xfrm>
            <a:off x="2692398" y="3657597"/>
            <a:ext cx="6815669" cy="1418900"/>
          </a:xfrm>
        </p:spPr>
        <p:txBody>
          <a:bodyPr>
            <a:noAutofit/>
          </a:bodyPr>
          <a:lstStyle/>
          <a:p>
            <a:r>
              <a:rPr lang="en-US" sz="3200" b="1" dirty="0"/>
              <a:t>Santa Rosa Online Academy</a:t>
            </a:r>
          </a:p>
          <a:p>
            <a:r>
              <a:rPr lang="en-US" sz="2400" b="1" dirty="0"/>
              <a:t>Interest Meeting/Question &amp; Answer Session </a:t>
            </a:r>
          </a:p>
          <a:p>
            <a:r>
              <a:rPr lang="en-US" sz="2400" b="1" u="sng" dirty="0"/>
              <a:t>2024-25</a:t>
            </a:r>
          </a:p>
        </p:txBody>
      </p:sp>
    </p:spTree>
    <p:extLst>
      <p:ext uri="{BB962C8B-B14F-4D97-AF65-F5344CB8AC3E}">
        <p14:creationId xmlns:p14="http://schemas.microsoft.com/office/powerpoint/2010/main" val="371226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3BA27-A3C0-42CD-8026-70B8A8BB48BE}"/>
              </a:ext>
            </a:extLst>
          </p:cNvPr>
          <p:cNvPicPr>
            <a:picLocks noChangeAspect="1"/>
          </p:cNvPicPr>
          <p:nvPr/>
        </p:nvPicPr>
        <p:blipFill>
          <a:blip r:embed="rId2"/>
          <a:stretch>
            <a:fillRect/>
          </a:stretch>
        </p:blipFill>
        <p:spPr>
          <a:xfrm>
            <a:off x="2286476" y="2138903"/>
            <a:ext cx="7619047" cy="4025397"/>
          </a:xfrm>
          <a:prstGeom prst="rect">
            <a:avLst/>
          </a:prstGeom>
        </p:spPr>
      </p:pic>
      <p:sp>
        <p:nvSpPr>
          <p:cNvPr id="4" name="TextBox 3">
            <a:extLst>
              <a:ext uri="{FF2B5EF4-FFF2-40B4-BE49-F238E27FC236}">
                <a16:creationId xmlns:a16="http://schemas.microsoft.com/office/drawing/2014/main" id="{739AA69C-6415-4F1E-800A-0674423A7EDF}"/>
              </a:ext>
            </a:extLst>
          </p:cNvPr>
          <p:cNvSpPr txBox="1"/>
          <p:nvPr/>
        </p:nvSpPr>
        <p:spPr>
          <a:xfrm>
            <a:off x="1031846" y="834409"/>
            <a:ext cx="10368793" cy="1508105"/>
          </a:xfrm>
          <a:prstGeom prst="rect">
            <a:avLst/>
          </a:prstGeom>
          <a:noFill/>
        </p:spPr>
        <p:txBody>
          <a:bodyPr wrap="square" rtlCol="0">
            <a:spAutoFit/>
          </a:bodyPr>
          <a:lstStyle/>
          <a:p>
            <a:pPr algn="ctr"/>
            <a:r>
              <a:rPr lang="en-US" sz="2000" b="1" dirty="0"/>
              <a:t>Face Your Predictions</a:t>
            </a:r>
          </a:p>
          <a:p>
            <a:r>
              <a:rPr lang="en-US" dirty="0"/>
              <a:t>A career in market research involves constructing and studying graphs to determine trends in the data.  For example, a linear graph can be sued to determine a growth or decline in sales, which can then be used to predict future sales.  </a:t>
            </a:r>
          </a:p>
          <a:p>
            <a:r>
              <a:rPr lang="en-US" dirty="0"/>
              <a:t>Pretend you are a market research analyst.  Can you make a predication based on the graph?</a:t>
            </a:r>
          </a:p>
        </p:txBody>
      </p:sp>
    </p:spTree>
    <p:extLst>
      <p:ext uri="{BB962C8B-B14F-4D97-AF65-F5344CB8AC3E}">
        <p14:creationId xmlns:p14="http://schemas.microsoft.com/office/powerpoint/2010/main" val="346226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6" y="815009"/>
            <a:ext cx="9819861" cy="4862870"/>
          </a:xfrm>
          <a:prstGeom prst="rect">
            <a:avLst/>
          </a:prstGeom>
          <a:noFill/>
        </p:spPr>
        <p:txBody>
          <a:bodyPr wrap="square" rtlCol="0">
            <a:spAutoFit/>
          </a:bodyPr>
          <a:lstStyle/>
          <a:p>
            <a:pPr algn="ctr"/>
            <a:endParaRPr lang="en-US" sz="3200" b="1" dirty="0"/>
          </a:p>
          <a:p>
            <a:pPr algn="ctr"/>
            <a:r>
              <a:rPr lang="en-US" sz="5400" b="1" u="sng" dirty="0"/>
              <a:t>Important Fact to Consider</a:t>
            </a:r>
          </a:p>
          <a:p>
            <a:pPr algn="ctr"/>
            <a:r>
              <a:rPr lang="en-US" sz="5400" b="1" dirty="0"/>
              <a:t>While full-time virtual school offers several educational benefits, it is not </a:t>
            </a:r>
          </a:p>
          <a:p>
            <a:pPr algn="ctr"/>
            <a:r>
              <a:rPr lang="en-US" sz="5400" b="1" dirty="0"/>
              <a:t>a good fit for every student.</a:t>
            </a:r>
          </a:p>
        </p:txBody>
      </p:sp>
    </p:spTree>
    <p:extLst>
      <p:ext uri="{BB962C8B-B14F-4D97-AF65-F5344CB8AC3E}">
        <p14:creationId xmlns:p14="http://schemas.microsoft.com/office/powerpoint/2010/main" val="424187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1272209"/>
            <a:ext cx="10217426" cy="4339650"/>
          </a:xfrm>
          <a:prstGeom prst="rect">
            <a:avLst/>
          </a:prstGeom>
          <a:noFill/>
        </p:spPr>
        <p:txBody>
          <a:bodyPr wrap="square" rtlCol="0">
            <a:spAutoFit/>
          </a:bodyPr>
          <a:lstStyle/>
          <a:p>
            <a:pPr algn="ctr"/>
            <a:r>
              <a:rPr lang="en-US" sz="4400" b="1" dirty="0"/>
              <a:t>Online School Misconception:</a:t>
            </a:r>
          </a:p>
          <a:p>
            <a:pPr algn="ctr"/>
            <a:r>
              <a:rPr lang="en-US" sz="4400" b="1" dirty="0"/>
              <a:t>  </a:t>
            </a:r>
          </a:p>
          <a:p>
            <a:pPr algn="ctr"/>
            <a:r>
              <a:rPr lang="en-US" sz="4400" b="1" dirty="0"/>
              <a:t>“Any time, any place, any path, any pace.”</a:t>
            </a:r>
          </a:p>
          <a:p>
            <a:endParaRPr lang="en-US" i="1" dirty="0"/>
          </a:p>
          <a:p>
            <a:r>
              <a:rPr lang="en-US" sz="3600" dirty="0"/>
              <a:t>While it’s true that students may access their coursework from anywhere at any time, they </a:t>
            </a:r>
            <a:r>
              <a:rPr lang="en-US" sz="3600" b="1" dirty="0">
                <a:solidFill>
                  <a:srgbClr val="FF0000"/>
                </a:solidFill>
              </a:rPr>
              <a:t>MUST</a:t>
            </a:r>
            <a:r>
              <a:rPr lang="en-US" sz="3600" dirty="0"/>
              <a:t> submit work weekly according to the pace chart in each course.</a:t>
            </a:r>
          </a:p>
          <a:p>
            <a:endParaRPr lang="en-US" i="1" dirty="0"/>
          </a:p>
        </p:txBody>
      </p:sp>
    </p:spTree>
    <p:extLst>
      <p:ext uri="{BB962C8B-B14F-4D97-AF65-F5344CB8AC3E}">
        <p14:creationId xmlns:p14="http://schemas.microsoft.com/office/powerpoint/2010/main" val="236231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D64C-0D4F-4563-8B41-2854AFDC60FE}"/>
              </a:ext>
            </a:extLst>
          </p:cNvPr>
          <p:cNvSpPr>
            <a:spLocks noGrp="1"/>
          </p:cNvSpPr>
          <p:nvPr>
            <p:ph type="title"/>
          </p:nvPr>
        </p:nvSpPr>
        <p:spPr/>
        <p:txBody>
          <a:bodyPr>
            <a:normAutofit fontScale="90000"/>
          </a:bodyPr>
          <a:lstStyle/>
          <a:p>
            <a:r>
              <a:rPr lang="en-US" b="1" dirty="0"/>
              <a:t>Expectations of Students </a:t>
            </a:r>
            <a:br>
              <a:rPr lang="en-US" b="1" dirty="0"/>
            </a:br>
            <a:r>
              <a:rPr lang="en-US" b="1" dirty="0"/>
              <a:t>Taking Online Courses </a:t>
            </a:r>
            <a:endParaRPr lang="en-US" dirty="0"/>
          </a:p>
        </p:txBody>
      </p:sp>
      <p:sp>
        <p:nvSpPr>
          <p:cNvPr id="3" name="TextBox 2">
            <a:extLst>
              <a:ext uri="{FF2B5EF4-FFF2-40B4-BE49-F238E27FC236}">
                <a16:creationId xmlns:a16="http://schemas.microsoft.com/office/drawing/2014/main" id="{21327327-4688-420E-AF6D-83000A3C7754}"/>
              </a:ext>
            </a:extLst>
          </p:cNvPr>
          <p:cNvSpPr txBox="1"/>
          <p:nvPr/>
        </p:nvSpPr>
        <p:spPr>
          <a:xfrm>
            <a:off x="1666612" y="2298447"/>
            <a:ext cx="8632272"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t>Must have access to a </a:t>
            </a:r>
            <a:r>
              <a:rPr lang="en-US" sz="2400" b="1" dirty="0"/>
              <a:t>computer</a:t>
            </a:r>
            <a:r>
              <a:rPr lang="en-US" sz="2400" dirty="0"/>
              <a:t> with internet and cell phone on a regular basis. Computer needs Microsoft Word(students can get a free copy of this)web cam and a microphone. </a:t>
            </a:r>
          </a:p>
        </p:txBody>
      </p:sp>
      <p:sp>
        <p:nvSpPr>
          <p:cNvPr id="4" name="TextBox 3">
            <a:extLst>
              <a:ext uri="{FF2B5EF4-FFF2-40B4-BE49-F238E27FC236}">
                <a16:creationId xmlns:a16="http://schemas.microsoft.com/office/drawing/2014/main" id="{4114613E-EE07-4F30-8C5E-4A51EEB09AE6}"/>
              </a:ext>
            </a:extLst>
          </p:cNvPr>
          <p:cNvSpPr txBox="1"/>
          <p:nvPr/>
        </p:nvSpPr>
        <p:spPr>
          <a:xfrm>
            <a:off x="1666612" y="3364328"/>
            <a:ext cx="7172587" cy="461665"/>
          </a:xfrm>
          <a:prstGeom prst="rect">
            <a:avLst/>
          </a:prstGeom>
          <a:noFill/>
        </p:spPr>
        <p:txBody>
          <a:bodyPr wrap="square" rtlCol="0">
            <a:spAutoFit/>
          </a:bodyPr>
          <a:lstStyle/>
          <a:p>
            <a:pPr marL="457200" indent="-457200">
              <a:buFont typeface="Arial" panose="020B0604020202020204" pitchFamily="34" charset="0"/>
              <a:buChar char="•"/>
            </a:pPr>
            <a:r>
              <a:rPr lang="en-US" sz="2400" dirty="0"/>
              <a:t>Students should contact teacher back within 24 hours</a:t>
            </a:r>
          </a:p>
        </p:txBody>
      </p:sp>
      <p:sp>
        <p:nvSpPr>
          <p:cNvPr id="6" name="TextBox 5">
            <a:extLst>
              <a:ext uri="{FF2B5EF4-FFF2-40B4-BE49-F238E27FC236}">
                <a16:creationId xmlns:a16="http://schemas.microsoft.com/office/drawing/2014/main" id="{1D32BA8A-DA4C-41E0-B6F2-7DA8265A8939}"/>
              </a:ext>
            </a:extLst>
          </p:cNvPr>
          <p:cNvSpPr txBox="1"/>
          <p:nvPr/>
        </p:nvSpPr>
        <p:spPr>
          <a:xfrm>
            <a:off x="1666612" y="3683615"/>
            <a:ext cx="8632272"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t>Students should follow their pace charts closely and submit assignments weekly</a:t>
            </a:r>
          </a:p>
          <a:p>
            <a:pPr marL="457200" indent="-457200">
              <a:buFont typeface="Arial" panose="020B0604020202020204" pitchFamily="34" charset="0"/>
              <a:buChar char="•"/>
            </a:pPr>
            <a:r>
              <a:rPr lang="en-US" sz="2400" dirty="0"/>
              <a:t>Students must participate in state assessments 3 times a year. These assessments are administered </a:t>
            </a:r>
            <a:r>
              <a:rPr lang="en-US" sz="2400" b="1" dirty="0"/>
              <a:t>in person</a:t>
            </a:r>
            <a:r>
              <a:rPr lang="en-US" sz="2400" dirty="0"/>
              <a:t>.</a:t>
            </a:r>
          </a:p>
        </p:txBody>
      </p:sp>
      <p:sp>
        <p:nvSpPr>
          <p:cNvPr id="7" name="TextBox 6">
            <a:extLst>
              <a:ext uri="{FF2B5EF4-FFF2-40B4-BE49-F238E27FC236}">
                <a16:creationId xmlns:a16="http://schemas.microsoft.com/office/drawing/2014/main" id="{A7120B4D-3F2F-4D25-BD66-4D7F69E01EF6}"/>
              </a:ext>
            </a:extLst>
          </p:cNvPr>
          <p:cNvSpPr txBox="1"/>
          <p:nvPr/>
        </p:nvSpPr>
        <p:spPr>
          <a:xfrm>
            <a:off x="1666612" y="5099034"/>
            <a:ext cx="8405769"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t>If a student is taking an American Sign Lang.,  guitar, or PE course, he or she must be willing to be videotaped (no exceptions, including IEP) </a:t>
            </a:r>
          </a:p>
        </p:txBody>
      </p:sp>
    </p:spTree>
    <p:extLst>
      <p:ext uri="{BB962C8B-B14F-4D97-AF65-F5344CB8AC3E}">
        <p14:creationId xmlns:p14="http://schemas.microsoft.com/office/powerpoint/2010/main" val="4024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0729-92E6-4803-AB05-C7DCF8F2670C}"/>
              </a:ext>
            </a:extLst>
          </p:cNvPr>
          <p:cNvSpPr>
            <a:spLocks noGrp="1"/>
          </p:cNvSpPr>
          <p:nvPr>
            <p:ph type="title"/>
          </p:nvPr>
        </p:nvSpPr>
        <p:spPr/>
        <p:txBody>
          <a:bodyPr>
            <a:normAutofit fontScale="90000"/>
          </a:bodyPr>
          <a:lstStyle/>
          <a:p>
            <a:r>
              <a:rPr lang="en-US" b="1" dirty="0"/>
              <a:t>Tips for success of a </a:t>
            </a:r>
            <a:br>
              <a:rPr lang="en-US" b="1" dirty="0"/>
            </a:br>
            <a:r>
              <a:rPr lang="en-US" b="1" dirty="0"/>
              <a:t>Full-Time Virtual School Student</a:t>
            </a:r>
            <a:endParaRPr lang="en-US" dirty="0"/>
          </a:p>
        </p:txBody>
      </p:sp>
      <p:sp>
        <p:nvSpPr>
          <p:cNvPr id="5" name="TextBox 4">
            <a:extLst>
              <a:ext uri="{FF2B5EF4-FFF2-40B4-BE49-F238E27FC236}">
                <a16:creationId xmlns:a16="http://schemas.microsoft.com/office/drawing/2014/main" id="{C18838D2-F462-4A17-9468-F0EC76F6E1D0}"/>
              </a:ext>
            </a:extLst>
          </p:cNvPr>
          <p:cNvSpPr txBox="1"/>
          <p:nvPr/>
        </p:nvSpPr>
        <p:spPr>
          <a:xfrm>
            <a:off x="1412848" y="2428613"/>
            <a:ext cx="960119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has established schedule of waking up at a reasonable time, eating breakfast, showering, and getting dressed</a:t>
            </a:r>
          </a:p>
        </p:txBody>
      </p:sp>
      <p:sp>
        <p:nvSpPr>
          <p:cNvPr id="7" name="TextBox 6">
            <a:extLst>
              <a:ext uri="{FF2B5EF4-FFF2-40B4-BE49-F238E27FC236}">
                <a16:creationId xmlns:a16="http://schemas.microsoft.com/office/drawing/2014/main" id="{B4C5E67D-EAD9-4604-8EF5-346D8BFE5A69}"/>
              </a:ext>
            </a:extLst>
          </p:cNvPr>
          <p:cNvSpPr txBox="1"/>
          <p:nvPr/>
        </p:nvSpPr>
        <p:spPr>
          <a:xfrm>
            <a:off x="1426128" y="3323875"/>
            <a:ext cx="935302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has a designated workspace that is clean, well organized and in a quiet location.</a:t>
            </a:r>
          </a:p>
          <a:p>
            <a:pPr marL="285750" indent="-285750">
              <a:buFont typeface="Arial" panose="020B0604020202020204" pitchFamily="34" charset="0"/>
              <a:buChar char="•"/>
            </a:pPr>
            <a:endParaRPr lang="en-US" sz="2400" dirty="0"/>
          </a:p>
        </p:txBody>
      </p:sp>
      <p:sp>
        <p:nvSpPr>
          <p:cNvPr id="8" name="TextBox 7">
            <a:extLst>
              <a:ext uri="{FF2B5EF4-FFF2-40B4-BE49-F238E27FC236}">
                <a16:creationId xmlns:a16="http://schemas.microsoft.com/office/drawing/2014/main" id="{369B67D1-696E-4F06-A133-5736A7B978D1}"/>
              </a:ext>
            </a:extLst>
          </p:cNvPr>
          <p:cNvSpPr txBox="1"/>
          <p:nvPr/>
        </p:nvSpPr>
        <p:spPr>
          <a:xfrm>
            <a:off x="1412848" y="4172970"/>
            <a:ext cx="918524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keeps a work calendar that results in all work getting submitted each week, according to the pace chart in each class.</a:t>
            </a:r>
          </a:p>
          <a:p>
            <a:pPr marL="285750" indent="-285750">
              <a:buFont typeface="Arial" panose="020B0604020202020204" pitchFamily="34" charset="0"/>
              <a:buChar char="•"/>
            </a:pPr>
            <a:r>
              <a:rPr lang="en-US" sz="2400" dirty="0"/>
              <a:t>Student has a laptop or desktop computer.  </a:t>
            </a:r>
            <a:r>
              <a:rPr lang="en-US" sz="2400" dirty="0">
                <a:highlight>
                  <a:srgbClr val="FFFF00"/>
                </a:highlight>
              </a:rPr>
              <a:t>Chromebooks, IPADS Tablets and cell phones are not compatible </a:t>
            </a:r>
            <a:r>
              <a:rPr lang="en-US" sz="2400" dirty="0"/>
              <a:t>with some assignments.</a:t>
            </a:r>
          </a:p>
        </p:txBody>
      </p:sp>
    </p:spTree>
    <p:extLst>
      <p:ext uri="{BB962C8B-B14F-4D97-AF65-F5344CB8AC3E}">
        <p14:creationId xmlns:p14="http://schemas.microsoft.com/office/powerpoint/2010/main" val="49998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6D4A-E151-43AF-BF02-591346EBE452}"/>
              </a:ext>
            </a:extLst>
          </p:cNvPr>
          <p:cNvSpPr>
            <a:spLocks noGrp="1"/>
          </p:cNvSpPr>
          <p:nvPr>
            <p:ph type="title"/>
          </p:nvPr>
        </p:nvSpPr>
        <p:spPr/>
        <p:txBody>
          <a:bodyPr>
            <a:normAutofit fontScale="90000"/>
          </a:bodyPr>
          <a:lstStyle/>
          <a:p>
            <a:r>
              <a:rPr lang="en-US" b="1" dirty="0"/>
              <a:t>Typical Week in the Life of a </a:t>
            </a:r>
            <a:br>
              <a:rPr lang="en-US" b="1" dirty="0"/>
            </a:br>
            <a:r>
              <a:rPr lang="en-US" b="1" dirty="0"/>
              <a:t>Full-Time Virtual School Student</a:t>
            </a:r>
            <a:endParaRPr lang="en-US" dirty="0"/>
          </a:p>
        </p:txBody>
      </p:sp>
      <p:sp>
        <p:nvSpPr>
          <p:cNvPr id="3" name="TextBox 2">
            <a:extLst>
              <a:ext uri="{FF2B5EF4-FFF2-40B4-BE49-F238E27FC236}">
                <a16:creationId xmlns:a16="http://schemas.microsoft.com/office/drawing/2014/main" id="{22BC3003-9188-4516-8AC0-CF786F2DD88B}"/>
              </a:ext>
            </a:extLst>
          </p:cNvPr>
          <p:cNvSpPr txBox="1"/>
          <p:nvPr/>
        </p:nvSpPr>
        <p:spPr>
          <a:xfrm>
            <a:off x="1824605" y="2936011"/>
            <a:ext cx="9043332"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works one hour per course per day (5-6 hours)</a:t>
            </a:r>
          </a:p>
        </p:txBody>
      </p:sp>
      <p:sp>
        <p:nvSpPr>
          <p:cNvPr id="4" name="TextBox 3">
            <a:extLst>
              <a:ext uri="{FF2B5EF4-FFF2-40B4-BE49-F238E27FC236}">
                <a16:creationId xmlns:a16="http://schemas.microsoft.com/office/drawing/2014/main" id="{8C906E55-9758-4CE4-AED9-D8084C962E89}"/>
              </a:ext>
            </a:extLst>
          </p:cNvPr>
          <p:cNvSpPr txBox="1"/>
          <p:nvPr/>
        </p:nvSpPr>
        <p:spPr>
          <a:xfrm>
            <a:off x="1824605" y="3460325"/>
            <a:ext cx="930339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school day is typically 8:00 – 3:00. DBA’s must be scheduled during these times</a:t>
            </a:r>
            <a:endParaRPr lang="en-US" dirty="0"/>
          </a:p>
        </p:txBody>
      </p:sp>
      <p:sp>
        <p:nvSpPr>
          <p:cNvPr id="5" name="TextBox 4">
            <a:extLst>
              <a:ext uri="{FF2B5EF4-FFF2-40B4-BE49-F238E27FC236}">
                <a16:creationId xmlns:a16="http://schemas.microsoft.com/office/drawing/2014/main" id="{5904F2A5-558D-4731-B02C-6ABA38BFA959}"/>
              </a:ext>
            </a:extLst>
          </p:cNvPr>
          <p:cNvSpPr txBox="1"/>
          <p:nvPr/>
        </p:nvSpPr>
        <p:spPr>
          <a:xfrm>
            <a:off x="1824605" y="4291322"/>
            <a:ext cx="842254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schedules Discussion Based Assessments and keeps his or her appointments (approximately 30 per semester)</a:t>
            </a:r>
          </a:p>
          <a:p>
            <a:endParaRPr lang="en-US" sz="2400" dirty="0"/>
          </a:p>
          <a:p>
            <a:pPr marL="285750" indent="-285750">
              <a:buFont typeface="Arial" panose="020B0604020202020204" pitchFamily="34" charset="0"/>
              <a:buChar char="•"/>
            </a:pPr>
            <a:r>
              <a:rPr lang="en-US" sz="2400" dirty="0"/>
              <a:t>Student participates in all live lessons and C2 Sessions</a:t>
            </a:r>
          </a:p>
        </p:txBody>
      </p:sp>
    </p:spTree>
    <p:extLst>
      <p:ext uri="{BB962C8B-B14F-4D97-AF65-F5344CB8AC3E}">
        <p14:creationId xmlns:p14="http://schemas.microsoft.com/office/powerpoint/2010/main" val="20434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4DF2-913E-4134-A82A-5715B54E731D}"/>
              </a:ext>
            </a:extLst>
          </p:cNvPr>
          <p:cNvSpPr>
            <a:spLocks noGrp="1"/>
          </p:cNvSpPr>
          <p:nvPr>
            <p:ph type="title"/>
          </p:nvPr>
        </p:nvSpPr>
        <p:spPr/>
        <p:txBody>
          <a:bodyPr/>
          <a:lstStyle/>
          <a:p>
            <a:r>
              <a:rPr lang="en-US" dirty="0"/>
              <a:t>Can I work a part time job?</a:t>
            </a:r>
          </a:p>
        </p:txBody>
      </p:sp>
      <p:sp>
        <p:nvSpPr>
          <p:cNvPr id="3" name="TextBox 2">
            <a:extLst>
              <a:ext uri="{FF2B5EF4-FFF2-40B4-BE49-F238E27FC236}">
                <a16:creationId xmlns:a16="http://schemas.microsoft.com/office/drawing/2014/main" id="{BD56B33B-4385-4A5F-9221-7559A59EF9C2}"/>
              </a:ext>
            </a:extLst>
          </p:cNvPr>
          <p:cNvSpPr txBox="1"/>
          <p:nvPr/>
        </p:nvSpPr>
        <p:spPr>
          <a:xfrm>
            <a:off x="1426128" y="2843868"/>
            <a:ext cx="960119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Students can work a part time job; however, they must still complete their weekly assignments on time, participate in live lessons, C2 sessions and schedule their DBA’s during the school day.</a:t>
            </a:r>
          </a:p>
        </p:txBody>
      </p:sp>
      <p:sp>
        <p:nvSpPr>
          <p:cNvPr id="4" name="TextBox 3">
            <a:extLst>
              <a:ext uri="{FF2B5EF4-FFF2-40B4-BE49-F238E27FC236}">
                <a16:creationId xmlns:a16="http://schemas.microsoft.com/office/drawing/2014/main" id="{2C83245F-0B73-4642-8EEB-394A862AB45E}"/>
              </a:ext>
            </a:extLst>
          </p:cNvPr>
          <p:cNvSpPr txBox="1"/>
          <p:nvPr/>
        </p:nvSpPr>
        <p:spPr>
          <a:xfrm>
            <a:off x="1426128" y="3926048"/>
            <a:ext cx="923627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Students must also complete a Work Permit form that has to be approved by the district office</a:t>
            </a:r>
            <a:r>
              <a:rPr lang="en-US" dirty="0"/>
              <a:t>.</a:t>
            </a:r>
          </a:p>
        </p:txBody>
      </p:sp>
    </p:spTree>
    <p:extLst>
      <p:ext uri="{BB962C8B-B14F-4D97-AF65-F5344CB8AC3E}">
        <p14:creationId xmlns:p14="http://schemas.microsoft.com/office/powerpoint/2010/main" val="84754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9192-B9D5-4E34-BAC0-5D7893F1FC7B}"/>
              </a:ext>
            </a:extLst>
          </p:cNvPr>
          <p:cNvSpPr>
            <a:spLocks noGrp="1"/>
          </p:cNvSpPr>
          <p:nvPr>
            <p:ph type="title"/>
          </p:nvPr>
        </p:nvSpPr>
        <p:spPr/>
        <p:txBody>
          <a:bodyPr/>
          <a:lstStyle/>
          <a:p>
            <a:r>
              <a:rPr lang="en-US" dirty="0"/>
              <a:t>Extracurricular Activities</a:t>
            </a:r>
          </a:p>
        </p:txBody>
      </p:sp>
      <p:sp>
        <p:nvSpPr>
          <p:cNvPr id="3" name="TextBox 2">
            <a:extLst>
              <a:ext uri="{FF2B5EF4-FFF2-40B4-BE49-F238E27FC236}">
                <a16:creationId xmlns:a16="http://schemas.microsoft.com/office/drawing/2014/main" id="{97F055BC-9327-4337-B5D0-28390BE21E37}"/>
              </a:ext>
            </a:extLst>
          </p:cNvPr>
          <p:cNvSpPr txBox="1"/>
          <p:nvPr/>
        </p:nvSpPr>
        <p:spPr>
          <a:xfrm>
            <a:off x="1518407" y="2551809"/>
            <a:ext cx="9034943" cy="923330"/>
          </a:xfrm>
          <a:prstGeom prst="rect">
            <a:avLst/>
          </a:prstGeom>
          <a:noFill/>
        </p:spPr>
        <p:txBody>
          <a:bodyPr wrap="square" rtlCol="0">
            <a:spAutoFit/>
          </a:bodyPr>
          <a:lstStyle/>
          <a:p>
            <a:r>
              <a:rPr lang="en-US" dirty="0"/>
              <a:t>SRO students may take an elective course at their zoned brick and mortar school such as; Chorus, Band, ROTC, etc. Students must notify their guidance counselor they are doing this and sign up for the course with the brick-and-mortar school.</a:t>
            </a:r>
          </a:p>
        </p:txBody>
      </p:sp>
      <p:sp>
        <p:nvSpPr>
          <p:cNvPr id="4" name="TextBox 3">
            <a:extLst>
              <a:ext uri="{FF2B5EF4-FFF2-40B4-BE49-F238E27FC236}">
                <a16:creationId xmlns:a16="http://schemas.microsoft.com/office/drawing/2014/main" id="{FB84DC89-0F29-46CC-89C6-1DC1565E2C10}"/>
              </a:ext>
            </a:extLst>
          </p:cNvPr>
          <p:cNvSpPr txBox="1"/>
          <p:nvPr/>
        </p:nvSpPr>
        <p:spPr>
          <a:xfrm>
            <a:off x="1518407" y="3556932"/>
            <a:ext cx="8338657" cy="1200329"/>
          </a:xfrm>
          <a:prstGeom prst="rect">
            <a:avLst/>
          </a:prstGeom>
          <a:noFill/>
        </p:spPr>
        <p:txBody>
          <a:bodyPr wrap="square" rtlCol="0">
            <a:spAutoFit/>
          </a:bodyPr>
          <a:lstStyle/>
          <a:p>
            <a:r>
              <a:rPr lang="en-US" dirty="0"/>
              <a:t>Students may try out for any sports team that is offered at the brick-and-mortar school they are zoned for.  They must meet the grade and GPA eligibility requirements.  It is the student and parent’s responsibility to get all the necessary information and paperwork needed from the brick-and-mortar school.</a:t>
            </a:r>
          </a:p>
        </p:txBody>
      </p:sp>
      <p:sp>
        <p:nvSpPr>
          <p:cNvPr id="5" name="TextBox 4">
            <a:extLst>
              <a:ext uri="{FF2B5EF4-FFF2-40B4-BE49-F238E27FC236}">
                <a16:creationId xmlns:a16="http://schemas.microsoft.com/office/drawing/2014/main" id="{5FF33DA2-7140-469F-B826-328E949E41FF}"/>
              </a:ext>
            </a:extLst>
          </p:cNvPr>
          <p:cNvSpPr txBox="1"/>
          <p:nvPr/>
        </p:nvSpPr>
        <p:spPr>
          <a:xfrm>
            <a:off x="1518407" y="4848837"/>
            <a:ext cx="8212822" cy="923330"/>
          </a:xfrm>
          <a:prstGeom prst="rect">
            <a:avLst/>
          </a:prstGeom>
          <a:noFill/>
        </p:spPr>
        <p:txBody>
          <a:bodyPr wrap="square" rtlCol="0">
            <a:spAutoFit/>
          </a:bodyPr>
          <a:lstStyle/>
          <a:p>
            <a:r>
              <a:rPr lang="en-US" dirty="0"/>
              <a:t>High school students may participate in Dual Enrollment or Locklin Technical College if they meet all requirements.  They must have transportation to and from the college to participate in this.</a:t>
            </a:r>
          </a:p>
        </p:txBody>
      </p:sp>
    </p:spTree>
    <p:extLst>
      <p:ext uri="{BB962C8B-B14F-4D97-AF65-F5344CB8AC3E}">
        <p14:creationId xmlns:p14="http://schemas.microsoft.com/office/powerpoint/2010/main" val="359649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Full-Time Virtual School Works </a:t>
            </a:r>
            <a:br>
              <a:rPr lang="en-US" b="1" dirty="0"/>
            </a:br>
            <a:r>
              <a:rPr lang="en-US" b="1" dirty="0"/>
              <a:t>Well for Students Who…</a:t>
            </a:r>
          </a:p>
        </p:txBody>
      </p:sp>
      <p:sp>
        <p:nvSpPr>
          <p:cNvPr id="3" name="TextBox 2"/>
          <p:cNvSpPr txBox="1"/>
          <p:nvPr/>
        </p:nvSpPr>
        <p:spPr>
          <a:xfrm>
            <a:off x="1295402" y="2851882"/>
            <a:ext cx="9601196" cy="646331"/>
          </a:xfrm>
          <a:prstGeom prst="rect">
            <a:avLst/>
          </a:prstGeom>
          <a:noFill/>
        </p:spPr>
        <p:txBody>
          <a:bodyPr wrap="square" rtlCol="0">
            <a:spAutoFit/>
          </a:bodyPr>
          <a:lstStyle/>
          <a:p>
            <a:pPr marL="285750" indent="-285750">
              <a:buFont typeface="Arial" panose="020B0604020202020204" pitchFamily="34" charset="0"/>
              <a:buChar char="•"/>
            </a:pPr>
            <a:r>
              <a:rPr lang="en-US" dirty="0"/>
              <a:t>Have at least a 2.5 GPA, passing standardized test scores, and have solid reading, writing, and math skills</a:t>
            </a:r>
          </a:p>
        </p:txBody>
      </p:sp>
      <p:sp>
        <p:nvSpPr>
          <p:cNvPr id="4" name="TextBox 3"/>
          <p:cNvSpPr txBox="1"/>
          <p:nvPr/>
        </p:nvSpPr>
        <p:spPr>
          <a:xfrm>
            <a:off x="1295401" y="2505955"/>
            <a:ext cx="9180441" cy="369332"/>
          </a:xfrm>
          <a:prstGeom prst="rect">
            <a:avLst/>
          </a:prstGeom>
          <a:noFill/>
        </p:spPr>
        <p:txBody>
          <a:bodyPr wrap="square" rtlCol="0">
            <a:spAutoFit/>
          </a:bodyPr>
          <a:lstStyle/>
          <a:p>
            <a:pPr marL="285750" indent="-285750">
              <a:buFont typeface="Arial" panose="020B0604020202020204" pitchFamily="34" charset="0"/>
              <a:buChar char="•"/>
            </a:pPr>
            <a:r>
              <a:rPr lang="en-US" dirty="0"/>
              <a:t>Are motivated and can work independently</a:t>
            </a:r>
          </a:p>
        </p:txBody>
      </p:sp>
      <p:sp>
        <p:nvSpPr>
          <p:cNvPr id="5" name="TextBox 4"/>
          <p:cNvSpPr txBox="1"/>
          <p:nvPr/>
        </p:nvSpPr>
        <p:spPr>
          <a:xfrm>
            <a:off x="1277179" y="3474807"/>
            <a:ext cx="7490789" cy="374518"/>
          </a:xfrm>
          <a:prstGeom prst="rect">
            <a:avLst/>
          </a:prstGeom>
          <a:noFill/>
        </p:spPr>
        <p:txBody>
          <a:bodyPr wrap="square" rtlCol="0">
            <a:spAutoFit/>
          </a:bodyPr>
          <a:lstStyle/>
          <a:p>
            <a:pPr marL="285750" indent="-285750">
              <a:buFont typeface="Arial" panose="020B0604020202020204" pitchFamily="34" charset="0"/>
              <a:buChar char="•"/>
            </a:pPr>
            <a:r>
              <a:rPr lang="en-US" dirty="0"/>
              <a:t>Are not afraid to speak to a teacher on the phone or on ZOOM</a:t>
            </a:r>
          </a:p>
        </p:txBody>
      </p:sp>
      <p:sp>
        <p:nvSpPr>
          <p:cNvPr id="6" name="TextBox 5"/>
          <p:cNvSpPr txBox="1"/>
          <p:nvPr/>
        </p:nvSpPr>
        <p:spPr>
          <a:xfrm>
            <a:off x="1277179" y="3867545"/>
            <a:ext cx="898165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Will discipline themselves to sit in front of a computer and work at least six hours per day</a:t>
            </a:r>
          </a:p>
        </p:txBody>
      </p:sp>
      <p:sp>
        <p:nvSpPr>
          <p:cNvPr id="7" name="TextBox 6"/>
          <p:cNvSpPr txBox="1"/>
          <p:nvPr/>
        </p:nvSpPr>
        <p:spPr>
          <a:xfrm>
            <a:off x="1295401" y="4238756"/>
            <a:ext cx="8484703" cy="369332"/>
          </a:xfrm>
          <a:prstGeom prst="rect">
            <a:avLst/>
          </a:prstGeom>
          <a:noFill/>
        </p:spPr>
        <p:txBody>
          <a:bodyPr wrap="square" rtlCol="0">
            <a:spAutoFit/>
          </a:bodyPr>
          <a:lstStyle/>
          <a:p>
            <a:pPr marL="285750" indent="-285750">
              <a:buFont typeface="Arial" panose="020B0604020202020204" pitchFamily="34" charset="0"/>
              <a:buChar char="•"/>
            </a:pPr>
            <a:r>
              <a:rPr lang="en-US" dirty="0"/>
              <a:t>Have at least average computer literacy skills (attaching documents, saving files, etc.)</a:t>
            </a:r>
          </a:p>
        </p:txBody>
      </p:sp>
      <p:sp>
        <p:nvSpPr>
          <p:cNvPr id="8" name="TextBox 7"/>
          <p:cNvSpPr txBox="1"/>
          <p:nvPr/>
        </p:nvSpPr>
        <p:spPr>
          <a:xfrm>
            <a:off x="1277179" y="4628951"/>
            <a:ext cx="84449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Have parents/guardians who will monitor their progress and help keep them on track </a:t>
            </a:r>
          </a:p>
        </p:txBody>
      </p:sp>
    </p:spTree>
    <p:extLst>
      <p:ext uri="{BB962C8B-B14F-4D97-AF65-F5344CB8AC3E}">
        <p14:creationId xmlns:p14="http://schemas.microsoft.com/office/powerpoint/2010/main" val="37567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Full-Time Virtual School </a:t>
            </a:r>
            <a:r>
              <a:rPr lang="en-US" b="1" dirty="0">
                <a:solidFill>
                  <a:srgbClr val="FF0000"/>
                </a:solidFill>
              </a:rPr>
              <a:t>DOES NOT </a:t>
            </a:r>
            <a:r>
              <a:rPr lang="en-US" b="1" dirty="0"/>
              <a:t>Work Well for Students Who…</a:t>
            </a:r>
            <a:endParaRPr lang="en-US" dirty="0"/>
          </a:p>
        </p:txBody>
      </p:sp>
      <p:sp>
        <p:nvSpPr>
          <p:cNvPr id="3" name="TextBox 2"/>
          <p:cNvSpPr txBox="1"/>
          <p:nvPr/>
        </p:nvSpPr>
        <p:spPr>
          <a:xfrm>
            <a:off x="1295402" y="2584174"/>
            <a:ext cx="96011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Struggle to read, write, and do math on grade level</a:t>
            </a:r>
          </a:p>
        </p:txBody>
      </p:sp>
      <p:sp>
        <p:nvSpPr>
          <p:cNvPr id="4" name="TextBox 3"/>
          <p:cNvSpPr txBox="1"/>
          <p:nvPr/>
        </p:nvSpPr>
        <p:spPr>
          <a:xfrm>
            <a:off x="1295402" y="2953506"/>
            <a:ext cx="96011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Are procrastinators who must have an adult standing over them to get them to do their work</a:t>
            </a:r>
          </a:p>
        </p:txBody>
      </p:sp>
      <p:sp>
        <p:nvSpPr>
          <p:cNvPr id="5" name="TextBox 4"/>
          <p:cNvSpPr txBox="1"/>
          <p:nvPr/>
        </p:nvSpPr>
        <p:spPr>
          <a:xfrm>
            <a:off x="1295402" y="3322838"/>
            <a:ext cx="8564215" cy="369332"/>
          </a:xfrm>
          <a:prstGeom prst="rect">
            <a:avLst/>
          </a:prstGeom>
          <a:noFill/>
        </p:spPr>
        <p:txBody>
          <a:bodyPr wrap="square" rtlCol="0">
            <a:spAutoFit/>
          </a:bodyPr>
          <a:lstStyle/>
          <a:p>
            <a:pPr marL="285750" indent="-285750">
              <a:buFont typeface="Arial" panose="020B0604020202020204" pitchFamily="34" charset="0"/>
              <a:buChar char="•"/>
            </a:pPr>
            <a:r>
              <a:rPr lang="en-US" dirty="0"/>
              <a:t>Are unwilling or highly anxious about interacting with their teachers via phone and text</a:t>
            </a:r>
          </a:p>
        </p:txBody>
      </p:sp>
      <p:sp>
        <p:nvSpPr>
          <p:cNvPr id="6" name="TextBox 5"/>
          <p:cNvSpPr txBox="1"/>
          <p:nvPr/>
        </p:nvSpPr>
        <p:spPr>
          <a:xfrm>
            <a:off x="1295402" y="3692170"/>
            <a:ext cx="9220198" cy="369332"/>
          </a:xfrm>
          <a:prstGeom prst="rect">
            <a:avLst/>
          </a:prstGeom>
          <a:noFill/>
        </p:spPr>
        <p:txBody>
          <a:bodyPr wrap="square" rtlCol="0">
            <a:spAutoFit/>
          </a:bodyPr>
          <a:lstStyle/>
          <a:p>
            <a:pPr marL="285750" indent="-285750">
              <a:buFont typeface="Arial" panose="020B0604020202020204" pitchFamily="34" charset="0"/>
              <a:buChar char="•"/>
            </a:pPr>
            <a:r>
              <a:rPr lang="en-US" dirty="0"/>
              <a:t>Are unwilling to sit in front of a computer and work at least </a:t>
            </a:r>
            <a:r>
              <a:rPr lang="en-US" b="1" u="sng" dirty="0"/>
              <a:t>one hour per day per class</a:t>
            </a:r>
          </a:p>
        </p:txBody>
      </p:sp>
      <p:sp>
        <p:nvSpPr>
          <p:cNvPr id="7" name="TextBox 6"/>
          <p:cNvSpPr txBox="1"/>
          <p:nvPr/>
        </p:nvSpPr>
        <p:spPr>
          <a:xfrm>
            <a:off x="1295402" y="5227115"/>
            <a:ext cx="8564215" cy="923330"/>
          </a:xfrm>
          <a:prstGeom prst="rect">
            <a:avLst/>
          </a:prstGeom>
          <a:noFill/>
        </p:spPr>
        <p:txBody>
          <a:bodyPr wrap="square" rtlCol="0">
            <a:spAutoFit/>
          </a:bodyPr>
          <a:lstStyle/>
          <a:p>
            <a:pPr lvl="0"/>
            <a:r>
              <a:rPr lang="en-US" dirty="0"/>
              <a:t>Note:  Santa Rosa Online is NOT an alternative school, nor are we proficiency based.  Students must complete ALL work to get credit.  If a brick and mortar will not take a student based on credits, grades or other deficiencies, </a:t>
            </a:r>
            <a:r>
              <a:rPr lang="en-US"/>
              <a:t>neither can </a:t>
            </a:r>
            <a:r>
              <a:rPr lang="en-US" dirty="0"/>
              <a:t>we.    </a:t>
            </a:r>
          </a:p>
        </p:txBody>
      </p:sp>
      <p:sp>
        <p:nvSpPr>
          <p:cNvPr id="8" name="TextBox 7"/>
          <p:cNvSpPr txBox="1"/>
          <p:nvPr/>
        </p:nvSpPr>
        <p:spPr>
          <a:xfrm>
            <a:off x="1295402" y="4119119"/>
            <a:ext cx="99755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Have issues attending school regularly. Students who have truancy problems are not any more successful in a virtual school than in a brick and mortar.  Parents, if you cannot get your student to attend brick and mortar school, chances are high that you won’t be able to get him or her to do online schoolwork either.</a:t>
            </a:r>
          </a:p>
          <a:p>
            <a:r>
              <a:rPr lang="en-US" dirty="0"/>
              <a:t>  </a:t>
            </a:r>
          </a:p>
        </p:txBody>
      </p:sp>
    </p:spTree>
    <p:extLst>
      <p:ext uri="{BB962C8B-B14F-4D97-AF65-F5344CB8AC3E}">
        <p14:creationId xmlns:p14="http://schemas.microsoft.com/office/powerpoint/2010/main" val="11622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We Are and What We Do</a:t>
            </a:r>
          </a:p>
        </p:txBody>
      </p:sp>
      <p:sp>
        <p:nvSpPr>
          <p:cNvPr id="4" name="TextBox 3"/>
          <p:cNvSpPr txBox="1"/>
          <p:nvPr/>
        </p:nvSpPr>
        <p:spPr>
          <a:xfrm>
            <a:off x="1450428" y="2617076"/>
            <a:ext cx="9446170" cy="892552"/>
          </a:xfrm>
          <a:prstGeom prst="rect">
            <a:avLst/>
          </a:prstGeom>
          <a:noFill/>
        </p:spPr>
        <p:txBody>
          <a:bodyPr wrap="square" rtlCol="0">
            <a:spAutoFit/>
          </a:bodyPr>
          <a:lstStyle/>
          <a:p>
            <a:r>
              <a:rPr lang="en-US" sz="2400" b="1" dirty="0"/>
              <a:t>Jerilyn O’Brien</a:t>
            </a:r>
            <a:r>
              <a:rPr lang="en-US" sz="2400" dirty="0"/>
              <a:t>– Principal of Santa Rosa Online Academy</a:t>
            </a:r>
          </a:p>
          <a:p>
            <a:endParaRPr lang="en-US" sz="2800" dirty="0"/>
          </a:p>
        </p:txBody>
      </p:sp>
      <p:sp>
        <p:nvSpPr>
          <p:cNvPr id="5" name="TextBox 4"/>
          <p:cNvSpPr txBox="1"/>
          <p:nvPr/>
        </p:nvSpPr>
        <p:spPr>
          <a:xfrm>
            <a:off x="1295402" y="3420197"/>
            <a:ext cx="9446170" cy="461665"/>
          </a:xfrm>
          <a:prstGeom prst="rect">
            <a:avLst/>
          </a:prstGeom>
          <a:noFill/>
        </p:spPr>
        <p:txBody>
          <a:bodyPr wrap="square" rtlCol="0">
            <a:spAutoFit/>
          </a:bodyPr>
          <a:lstStyle/>
          <a:p>
            <a:r>
              <a:rPr lang="en-US" sz="2400" b="1" dirty="0"/>
              <a:t> Paula Drinkard </a:t>
            </a:r>
            <a:r>
              <a:rPr lang="en-US" sz="2400" dirty="0"/>
              <a:t>– School Counselor for Santa Rosa Online Academy</a:t>
            </a:r>
          </a:p>
        </p:txBody>
      </p:sp>
      <p:sp>
        <p:nvSpPr>
          <p:cNvPr id="6" name="TextBox 5">
            <a:extLst>
              <a:ext uri="{FF2B5EF4-FFF2-40B4-BE49-F238E27FC236}">
                <a16:creationId xmlns:a16="http://schemas.microsoft.com/office/drawing/2014/main" id="{C2D191D1-3633-4D9F-807F-A3699C619554}"/>
              </a:ext>
            </a:extLst>
          </p:cNvPr>
          <p:cNvSpPr txBox="1"/>
          <p:nvPr/>
        </p:nvSpPr>
        <p:spPr>
          <a:xfrm flipH="1">
            <a:off x="1365826" y="4182161"/>
            <a:ext cx="8700251" cy="461665"/>
          </a:xfrm>
          <a:prstGeom prst="rect">
            <a:avLst/>
          </a:prstGeom>
          <a:noFill/>
        </p:spPr>
        <p:txBody>
          <a:bodyPr wrap="square" rtlCol="0">
            <a:spAutoFit/>
          </a:bodyPr>
          <a:lstStyle/>
          <a:p>
            <a:r>
              <a:rPr lang="en-US" sz="2400" b="1" dirty="0"/>
              <a:t>Freda Carroll </a:t>
            </a:r>
            <a:r>
              <a:rPr lang="en-US" dirty="0"/>
              <a:t>– </a:t>
            </a:r>
            <a:r>
              <a:rPr lang="en-US" sz="2400" dirty="0"/>
              <a:t>School Counselor for Santa Rose Online Academy</a:t>
            </a:r>
          </a:p>
        </p:txBody>
      </p:sp>
    </p:spTree>
    <p:extLst>
      <p:ext uri="{BB962C8B-B14F-4D97-AF65-F5344CB8AC3E}">
        <p14:creationId xmlns:p14="http://schemas.microsoft.com/office/powerpoint/2010/main" val="2662224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E70EA-C7C9-4F48-0A23-0C23D0A08440}"/>
              </a:ext>
            </a:extLst>
          </p:cNvPr>
          <p:cNvSpPr txBox="1"/>
          <p:nvPr/>
        </p:nvSpPr>
        <p:spPr>
          <a:xfrm>
            <a:off x="629728" y="715992"/>
            <a:ext cx="10981427" cy="4819012"/>
          </a:xfrm>
          <a:prstGeom prst="rect">
            <a:avLst/>
          </a:prstGeom>
          <a:noFill/>
        </p:spPr>
        <p:txBody>
          <a:bodyPr wrap="square" rtlCol="0">
            <a:spAutoFit/>
          </a:bodyPr>
          <a:lstStyle/>
          <a:p>
            <a:pPr marL="0" marR="0">
              <a:lnSpc>
                <a:spcPct val="107000"/>
              </a:lnSpc>
              <a:spcBef>
                <a:spcPts val="0"/>
              </a:spcBef>
              <a:spcAft>
                <a:spcPts val="0"/>
              </a:spcAft>
            </a:pPr>
            <a:r>
              <a:rPr lang="en-US" sz="1800" b="1" u="sng">
                <a:effectLst/>
                <a:latin typeface="Arial Narrow" panose="020B0606020202030204" pitchFamily="34" charset="0"/>
                <a:ea typeface="Calibri" panose="020F0502020204030204" pitchFamily="34" charset="0"/>
                <a:cs typeface="Times New Roman" panose="02020603050405020304" pitchFamily="18" charset="0"/>
              </a:rPr>
              <a:t>Attendance and Pacing</a:t>
            </a:r>
            <a:r>
              <a:rPr lang="en-US" sz="1800" b="1">
                <a:effectLst/>
                <a:latin typeface="Arial Narrow" panose="020B0606020202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Because SRO is a public school, regular attendance is mandatory; following the pace chart in each class counts as a student’s attendance.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Students must print the pace chart for each class and follow the charts closely each week.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Students who are behind pace (truant) will be required to report face-to-face at the Santa Rosa Online office to work from 8:30 a.m. until 3:00 p.m. every weekday to get back on track.  Students who require this type of intervention will be in jeopardy of being withdrawn from SRO.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Pre-arranged absence requests must be made at least five (5) school days prior to the date of the absence, except in the case of an emergency. Students shall make pre-arrangements for their schoolwork to be done; it will be due the day the student returns to school. Work done in the pre-arranged time allotted will be given full credit. These requests must be made with administration.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u="sng">
                <a:effectLst/>
                <a:latin typeface="Arial Narrow" panose="020B0606020202030204" pitchFamily="34" charset="0"/>
                <a:ea typeface="Calibri" panose="020F0502020204030204" pitchFamily="34" charset="0"/>
                <a:cs typeface="Times New Roman" panose="02020603050405020304" pitchFamily="18" charset="0"/>
              </a:rPr>
              <a:t>Students have from Monday morning until midnight Sunday to complete their work for the week. On Monday morning of each week, all assignments not completed per the pace chart in each class will be given a grade of one.  Students will NOT HAVE AN OPPORTUNITY TO MAKE THIS WORK UP UNLESS THEY HAVE A DOCTORS NOTE</a:t>
            </a:r>
            <a:r>
              <a:rPr lang="en-US" sz="1800">
                <a:effectLst/>
                <a:latin typeface="Arial Narrow" panose="020B0606020202030204" pitchFamily="34" charset="0"/>
                <a:ea typeface="Calibri" panose="020F0502020204030204" pitchFamily="34" charset="0"/>
                <a:cs typeface="Times New Roman" panose="02020603050405020304" pitchFamily="18" charset="0"/>
              </a:rPr>
              <a:t>. Documents that are submitted blank, will not count as a submission, and will receive a grade of 1.  </a:t>
            </a:r>
            <a:r>
              <a:rPr lang="en-US" sz="180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Weekend time should only be used for extenuating circumstances such as illness, family emergency, etc.  It should not be a normal occurrence.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3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145E89-3747-C726-8BBC-F5C1EB8F313E}"/>
              </a:ext>
            </a:extLst>
          </p:cNvPr>
          <p:cNvSpPr txBox="1"/>
          <p:nvPr/>
        </p:nvSpPr>
        <p:spPr>
          <a:xfrm>
            <a:off x="628290" y="1095555"/>
            <a:ext cx="10929667" cy="1855380"/>
          </a:xfrm>
          <a:prstGeom prst="rect">
            <a:avLst/>
          </a:prstGeom>
          <a:noFill/>
        </p:spPr>
        <p:txBody>
          <a:bodyPr wrap="square" rtlCol="0">
            <a:spAutoFit/>
          </a:bodyPr>
          <a:lstStyle/>
          <a:p>
            <a:pPr marL="0" marR="0">
              <a:lnSpc>
                <a:spcPct val="107000"/>
              </a:lnSpc>
              <a:spcBef>
                <a:spcPts val="0"/>
              </a:spcBef>
              <a:spcAft>
                <a:spcPts val="0"/>
              </a:spcAft>
            </a:pPr>
            <a:r>
              <a:rPr lang="en-US" sz="1800" b="1" u="sng" dirty="0">
                <a:effectLst/>
                <a:latin typeface="Arial Narrow" panose="020B0606020202030204" pitchFamily="34" charset="0"/>
                <a:ea typeface="Calibri" panose="020F0502020204030204" pitchFamily="34" charset="0"/>
                <a:cs typeface="Times New Roman" panose="02020603050405020304" pitchFamily="18" charset="0"/>
              </a:rPr>
              <a:t>Schedule Changes and Grace Periods</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may not make schedule changes after the first ten days of each semester.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First Semester Grace Period: The grace period ends on </a:t>
            </a:r>
            <a:r>
              <a:rPr lang="en-US" sz="18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Thursday,</a:t>
            </a:r>
            <a:r>
              <a:rPr lang="en-US" sz="18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September 5, 2024.</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Students must be on pace and passing each course to remain in SRO.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Second Semester Grace Period: The grace period ends on </a:t>
            </a:r>
            <a:r>
              <a:rPr lang="en-US" sz="18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Thursday, January 30, 202</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5.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Students must be on pace and passing each course to remain in SRO.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2BF9155-8F16-4319-2594-151F3A05C827}"/>
              </a:ext>
            </a:extLst>
          </p:cNvPr>
          <p:cNvSpPr txBox="1"/>
          <p:nvPr/>
        </p:nvSpPr>
        <p:spPr>
          <a:xfrm>
            <a:off x="684362" y="3801818"/>
            <a:ext cx="10817525" cy="1559017"/>
          </a:xfrm>
          <a:prstGeom prst="rect">
            <a:avLst/>
          </a:prstGeom>
          <a:noFill/>
        </p:spPr>
        <p:txBody>
          <a:bodyPr wrap="square" rtlCol="0">
            <a:spAutoFit/>
          </a:bodyPr>
          <a:lstStyle/>
          <a:p>
            <a:pPr marL="0" marR="0">
              <a:lnSpc>
                <a:spcPct val="107000"/>
              </a:lnSpc>
              <a:spcBef>
                <a:spcPts val="0"/>
              </a:spcBef>
              <a:spcAft>
                <a:spcPts val="0"/>
              </a:spcAft>
            </a:pPr>
            <a:r>
              <a:rPr lang="en-US" sz="1800" b="1" u="sng">
                <a:effectLst/>
                <a:latin typeface="Arial Narrow" panose="020B0606020202030204" pitchFamily="34" charset="0"/>
                <a:ea typeface="Calibri" panose="020F0502020204030204" pitchFamily="34" charset="0"/>
                <a:cs typeface="Times New Roman" panose="02020603050405020304" pitchFamily="18" charset="0"/>
              </a:rPr>
              <a:t>Communication</a:t>
            </a:r>
            <a:r>
              <a:rPr lang="en-US" sz="1800" b="1">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Parents and students are required to maintain close contact with teachers. Students must read all communication from their teachers to benefit from instructional feedback</a:t>
            </a:r>
            <a:r>
              <a:rPr lang="en-US" sz="1800" b="1">
                <a:effectLst/>
                <a:latin typeface="Arial Narrow" panose="020B0606020202030204" pitchFamily="34" charset="0"/>
                <a:ea typeface="Calibri" panose="020F0502020204030204" pitchFamily="34" charset="0"/>
                <a:cs typeface="Times New Roman" panose="02020603050405020304" pitchFamily="18" charset="0"/>
              </a:rPr>
              <a:t>.  Phone calls must be returned within 24 hours.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Parents must inform SRO if their contact information changes and update their FOCUS account.  Parents and students are required to check email and return phone calls. </a:t>
            </a:r>
            <a:r>
              <a:rPr lang="en-US" sz="180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Consider creating an email for SRO only to easily check</a:t>
            </a:r>
            <a:r>
              <a:rPr lang="en-US" sz="180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537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91AA68-BC71-E052-F5E2-A86852C0E8BC}"/>
              </a:ext>
            </a:extLst>
          </p:cNvPr>
          <p:cNvSpPr txBox="1"/>
          <p:nvPr/>
        </p:nvSpPr>
        <p:spPr>
          <a:xfrm>
            <a:off x="664234" y="690113"/>
            <a:ext cx="10869283" cy="2744469"/>
          </a:xfrm>
          <a:prstGeom prst="rect">
            <a:avLst/>
          </a:prstGeom>
          <a:noFill/>
        </p:spPr>
        <p:txBody>
          <a:bodyPr wrap="square" rtlCol="0">
            <a:spAutoFit/>
          </a:bodyPr>
          <a:lstStyle/>
          <a:p>
            <a:pPr marL="0" marR="0">
              <a:lnSpc>
                <a:spcPct val="107000"/>
              </a:lnSpc>
              <a:spcBef>
                <a:spcPts val="0"/>
              </a:spcBef>
              <a:spcAft>
                <a:spcPts val="0"/>
              </a:spcAft>
            </a:pPr>
            <a:r>
              <a:rPr lang="en-US" sz="1800" b="1" u="sng">
                <a:effectLst/>
                <a:latin typeface="Arial Narrow" panose="020B0606020202030204" pitchFamily="34" charset="0"/>
                <a:ea typeface="Calibri" panose="020F0502020204030204" pitchFamily="34" charset="0"/>
                <a:cs typeface="Times New Roman" panose="02020603050405020304" pitchFamily="18" charset="0"/>
              </a:rPr>
              <a:t>Academic Integrity/Plagiarism (Not Giving Credit Where Credit Is Due)</a:t>
            </a:r>
            <a:r>
              <a:rPr lang="en-US" sz="1800" b="1">
                <a:effectLst/>
                <a:latin typeface="Arial Narrow" panose="020B0606020202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Students must do their own work or be penalized for academic integrity according to this protocol: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u="sng">
                <a:effectLst/>
                <a:latin typeface="Arial Narrow" panose="020B0606020202030204" pitchFamily="34" charset="0"/>
                <a:ea typeface="Calibri" panose="020F0502020204030204" pitchFamily="34" charset="0"/>
                <a:cs typeface="Times New Roman" panose="02020603050405020304" pitchFamily="18" charset="0"/>
              </a:rPr>
              <a:t>First Offense</a:t>
            </a:r>
            <a:r>
              <a:rPr lang="en-US" sz="1800">
                <a:effectLst/>
                <a:latin typeface="Arial Narrow" panose="020B0606020202030204" pitchFamily="34" charset="0"/>
                <a:ea typeface="Calibri" panose="020F0502020204030204" pitchFamily="34" charset="0"/>
                <a:cs typeface="Times New Roman" panose="02020603050405020304" pitchFamily="18" charset="0"/>
              </a:rPr>
              <a:t>: assignment may be redone for a 50/F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800" u="sng">
                <a:effectLst/>
                <a:latin typeface="Arial Narrow" panose="020B0606020202030204" pitchFamily="34" charset="0"/>
                <a:ea typeface="Calibri" panose="020F0502020204030204" pitchFamily="34" charset="0"/>
                <a:cs typeface="Times New Roman" panose="02020603050405020304" pitchFamily="18" charset="0"/>
              </a:rPr>
              <a:t>Second Offense</a:t>
            </a:r>
            <a:r>
              <a:rPr lang="en-US" sz="1800">
                <a:effectLst/>
                <a:latin typeface="Arial Narrow" panose="020B0606020202030204" pitchFamily="34" charset="0"/>
                <a:ea typeface="Calibri" panose="020F0502020204030204" pitchFamily="34" charset="0"/>
                <a:cs typeface="Times New Roman" panose="02020603050405020304" pitchFamily="18" charset="0"/>
              </a:rPr>
              <a:t>:  student will receive a zero for the assignment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u="sng">
                <a:effectLst/>
                <a:latin typeface="Arial Narrow" panose="020B0606020202030204" pitchFamily="34" charset="0"/>
                <a:ea typeface="Calibri" panose="020F0502020204030204" pitchFamily="34" charset="0"/>
                <a:cs typeface="Times New Roman" panose="02020603050405020304" pitchFamily="18" charset="0"/>
              </a:rPr>
              <a:t>Third Offense</a:t>
            </a:r>
            <a:r>
              <a:rPr lang="en-US" sz="1800">
                <a:effectLst/>
                <a:latin typeface="Arial Narrow" panose="020B0606020202030204" pitchFamily="34" charset="0"/>
                <a:ea typeface="Calibri" panose="020F0502020204030204" pitchFamily="34" charset="0"/>
                <a:cs typeface="Times New Roman" panose="02020603050405020304" pitchFamily="18" charset="0"/>
              </a:rPr>
              <a:t>: student will receive a zero; all tests must be proctored at SRO office; student will be withdrawn at end of semester and will not be permitted to take any more online courses, per FLVS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Tests will not be reset or unlocked without administrative approval</a:t>
            </a:r>
            <a:r>
              <a:rPr lang="en-US" sz="180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a:effectLst/>
                <a:latin typeface="Arial Narrow" panose="020B0606020202030204" pitchFamily="34" charset="0"/>
                <a:ea typeface="Calibri" panose="020F0502020204030204" pitchFamily="34" charset="0"/>
                <a:cs typeface="Times New Roman" panose="02020603050405020304" pitchFamily="18" charset="0"/>
              </a:rPr>
              <a:t>All coursework, including links, must be typed and uploaded into the system; no work is to be sent to a teacher via private email, text </a:t>
            </a:r>
            <a:r>
              <a:rPr lang="en-US" sz="180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or in the comment box</a:t>
            </a:r>
            <a:r>
              <a:rPr lang="en-US" sz="180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45A918D-1878-4D00-CBC9-B3E95D768B48}"/>
              </a:ext>
            </a:extLst>
          </p:cNvPr>
          <p:cNvSpPr txBox="1"/>
          <p:nvPr/>
        </p:nvSpPr>
        <p:spPr>
          <a:xfrm>
            <a:off x="845389" y="3920705"/>
            <a:ext cx="10627743" cy="2151743"/>
          </a:xfrm>
          <a:prstGeom prst="rect">
            <a:avLst/>
          </a:prstGeom>
          <a:noFill/>
        </p:spPr>
        <p:txBody>
          <a:bodyPr wrap="square" rtlCol="0">
            <a:spAutoFit/>
          </a:bodyPr>
          <a:lstStyle/>
          <a:p>
            <a:pPr marL="228600" marR="0">
              <a:lnSpc>
                <a:spcPct val="107000"/>
              </a:lnSpc>
              <a:spcBef>
                <a:spcPts val="0"/>
              </a:spcBef>
              <a:spcAft>
                <a:spcPts val="0"/>
              </a:spcAft>
            </a:pPr>
            <a:r>
              <a:rPr lang="en-US" sz="1800" b="1" u="sng" dirty="0">
                <a:effectLst/>
                <a:latin typeface="Arial Narrow" panose="020B0606020202030204" pitchFamily="34" charset="0"/>
                <a:ea typeface="Calibri" panose="020F0502020204030204" pitchFamily="34" charset="0"/>
                <a:cs typeface="Times New Roman" panose="02020603050405020304" pitchFamily="18" charset="0"/>
              </a:rPr>
              <a:t>Standardized Testing (Progress Monitoring/FAST/EOC)</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SRO students must take all progress monitoring and standardized tests required for their grade level; students who fail to show up for testing may be in jeopardy of being withdrawn. All standardized testing will occur on the campus of Santa Rosa Online, and parents are responsible for providing their own transportation.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must present a current photo ID when they report for testing.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For the safety of our students, unless students have parent permission to drive themselves to testing, parents must physically come in to the test site to sign their students both in and out of testing.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55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F17AA-330F-7FEF-05E9-873996D92268}"/>
              </a:ext>
            </a:extLst>
          </p:cNvPr>
          <p:cNvSpPr txBox="1"/>
          <p:nvPr/>
        </p:nvSpPr>
        <p:spPr>
          <a:xfrm>
            <a:off x="661358" y="1544128"/>
            <a:ext cx="10869283" cy="3929922"/>
          </a:xfrm>
          <a:prstGeom prst="rect">
            <a:avLst/>
          </a:prstGeom>
          <a:noFill/>
        </p:spPr>
        <p:txBody>
          <a:bodyPr wrap="square" rtlCol="0">
            <a:spAutoFit/>
          </a:bodyPr>
          <a:lstStyle/>
          <a:p>
            <a:pPr marL="0" marR="0">
              <a:lnSpc>
                <a:spcPct val="107000"/>
              </a:lnSpc>
              <a:spcBef>
                <a:spcPts val="0"/>
              </a:spcBef>
              <a:spcAft>
                <a:spcPts val="0"/>
              </a:spcAft>
            </a:pPr>
            <a:r>
              <a:rPr lang="en-US" sz="1800" b="1" u="sng" dirty="0">
                <a:effectLst/>
                <a:latin typeface="Arial Narrow" panose="020B0606020202030204" pitchFamily="34" charset="0"/>
                <a:ea typeface="Calibri" panose="020F0502020204030204" pitchFamily="34" charset="0"/>
                <a:cs typeface="Times New Roman" panose="02020603050405020304" pitchFamily="18" charset="0"/>
              </a:rPr>
              <a:t>SRO/FLVS Assessments</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Please mark these important dates on your calendar for segment exams.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First Semester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All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coursework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be completed by 4:00 pm on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December 13</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 all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final segment exams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be completed no later than the end of their assigned school day the week of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December 16 - 20</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Second Semester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(for students in grades 6-11): All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coursework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must be completed by 4:00 pm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on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May 21</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all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final segment exams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be completed no later than the end of their assigned day the week of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May 22 - 29</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u="sng" dirty="0">
                <a:effectLst/>
                <a:latin typeface="Arial Narrow" panose="020B0606020202030204" pitchFamily="34" charset="0"/>
                <a:ea typeface="Calibri" panose="020F0502020204030204" pitchFamily="34" charset="0"/>
                <a:cs typeface="Times New Roman" panose="02020603050405020304" pitchFamily="18" charset="0"/>
              </a:rPr>
              <a:t>Second Semester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for seniors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All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coursework</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be completed by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May 13</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final segment exams must be taken by noon on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May 16</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Teachers have the prerogative of requiring a student to come to the Santa Rosa Online office to have an assessment proctored.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are required to attend mandatory live lessons in </a:t>
            </a: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all</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core subjects. Live lessons may meet the collaboration requirement.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87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326A2A-5FC0-794E-FE56-F6ED1E9B2E77}"/>
              </a:ext>
            </a:extLst>
          </p:cNvPr>
          <p:cNvSpPr txBox="1"/>
          <p:nvPr/>
        </p:nvSpPr>
        <p:spPr>
          <a:xfrm>
            <a:off x="649857" y="1587260"/>
            <a:ext cx="10912415" cy="3929922"/>
          </a:xfrm>
          <a:prstGeom prst="rect">
            <a:avLst/>
          </a:prstGeom>
          <a:noFill/>
        </p:spPr>
        <p:txBody>
          <a:bodyPr wrap="square" rtlCol="0">
            <a:spAutoFit/>
          </a:bodyPr>
          <a:lstStyle/>
          <a:p>
            <a:pPr marL="0" marR="0">
              <a:lnSpc>
                <a:spcPct val="107000"/>
              </a:lnSpc>
              <a:spcBef>
                <a:spcPts val="0"/>
              </a:spcBef>
              <a:spcAft>
                <a:spcPts val="0"/>
              </a:spcAft>
            </a:pPr>
            <a:r>
              <a:rPr lang="en-US" sz="1800" b="1" u="sng" dirty="0">
                <a:effectLst/>
                <a:latin typeface="Arial Narrow" panose="020B0606020202030204" pitchFamily="34" charset="0"/>
                <a:ea typeface="Calibri" panose="020F0502020204030204" pitchFamily="34" charset="0"/>
                <a:cs typeface="Times New Roman" panose="02020603050405020304" pitchFamily="18" charset="0"/>
              </a:rPr>
              <a:t>Discussion Based Assessments (DBA)</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must schedule DBAs the appropriate way, using the scheduling tool provided on each teacher’s welcome page or </a:t>
            </a: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log in during open office hours to complete DBA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who schedule a DBA but fail to keep their appointment</a:t>
            </a:r>
            <a:r>
              <a:rPr lang="en-US" sz="1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the scheduled DBA time or are not prepared will face the following consequences: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First Offense: contact via email/phone with a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Second Offense: 5 points will be deducted from the grade earned when the DBA is completed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Third Offense: 15 points will be deducted from the grade earned when the DBA is completed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must complete all DBAs and collaborations </a:t>
            </a: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required by the teacher</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for all courses. Students may not opt to take zeroes on DBAs or collaborations.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If a student skips a DBA, he/she may be locked out of the course.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Our full-time SRO students must</a:t>
            </a:r>
            <a:r>
              <a:rPr lang="en-US" sz="1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schedule their DBAs during the school day so our full-time teachers have DBA slots in the afternoons and evenings to offer their part time students who attend brick and mortar school during the school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47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19B92C-24B5-BBD3-F1F4-494C7AFF4D5D}"/>
              </a:ext>
            </a:extLst>
          </p:cNvPr>
          <p:cNvSpPr txBox="1"/>
          <p:nvPr/>
        </p:nvSpPr>
        <p:spPr>
          <a:xfrm>
            <a:off x="759125" y="1828800"/>
            <a:ext cx="10852030" cy="2744469"/>
          </a:xfrm>
          <a:prstGeom prst="rect">
            <a:avLst/>
          </a:prstGeom>
          <a:noFill/>
        </p:spPr>
        <p:txBody>
          <a:bodyPr wrap="square" rtlCol="0">
            <a:spAutoFit/>
          </a:bodyPr>
          <a:lstStyle/>
          <a:p>
            <a:pPr marL="0" marR="0">
              <a:lnSpc>
                <a:spcPct val="107000"/>
              </a:lnSpc>
              <a:spcBef>
                <a:spcPts val="0"/>
              </a:spcBef>
              <a:spcAft>
                <a:spcPts val="0"/>
              </a:spcAft>
            </a:pPr>
            <a:r>
              <a:rPr lang="en-US" sz="1800" b="1" u="sng" dirty="0">
                <a:effectLst/>
                <a:latin typeface="Arial Narrow" panose="020B0606020202030204" pitchFamily="34" charset="0"/>
                <a:ea typeface="Calibri" panose="020F0502020204030204" pitchFamily="34" charset="0"/>
                <a:cs typeface="Times New Roman" panose="02020603050405020304" pitchFamily="18" charset="0"/>
              </a:rPr>
              <a:t>Other Important Policies</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If students choose to take a class at their zoned brick and mortar school, they must notify their school counselor, provide their own transportation, and follow the school’s Code of Student Conduct.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must be active in a course for at least 14 days prior to being given a completion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C2 Mentoring sessions are held every Tuesday at 9:00.  </a:t>
            </a: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State required mental health lessons will be completed in these sessions along with other important information and it is </a:t>
            </a:r>
            <a:r>
              <a:rPr lang="en-US" sz="1800" b="1"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mandatory</a:t>
            </a: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 for students to attend</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Supplemental activities will be required for students that are not proficient on PM1 and/or PM2.  Parents/students will be notified if they are required to participate in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highlight>
                  <a:srgbClr val="00FFFF"/>
                </a:highlight>
                <a:latin typeface="Arial Narrow" panose="020B0606020202030204" pitchFamily="34" charset="0"/>
                <a:ea typeface="Calibri" panose="020F0502020204030204" pitchFamily="34" charset="0"/>
                <a:cs typeface="Times New Roman" panose="02020603050405020304" pitchFamily="18" charset="0"/>
              </a:rPr>
              <a:t>Students must pass each course to remain in SRO</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485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1F99-CD49-4035-8D90-B8143F652A3B}"/>
              </a:ext>
            </a:extLst>
          </p:cNvPr>
          <p:cNvSpPr>
            <a:spLocks noGrp="1"/>
          </p:cNvSpPr>
          <p:nvPr>
            <p:ph type="title"/>
          </p:nvPr>
        </p:nvSpPr>
        <p:spPr/>
        <p:txBody>
          <a:bodyPr/>
          <a:lstStyle/>
          <a:p>
            <a:r>
              <a:rPr lang="en-US" b="1" dirty="0"/>
              <a:t>Mandatory Orientation</a:t>
            </a:r>
            <a:endParaRPr lang="en-US" dirty="0"/>
          </a:p>
        </p:txBody>
      </p:sp>
      <p:sp>
        <p:nvSpPr>
          <p:cNvPr id="4" name="TextBox 3">
            <a:extLst>
              <a:ext uri="{FF2B5EF4-FFF2-40B4-BE49-F238E27FC236}">
                <a16:creationId xmlns:a16="http://schemas.microsoft.com/office/drawing/2014/main" id="{8E6C4E12-257A-41F7-BEE0-7837DE4F705D}"/>
              </a:ext>
            </a:extLst>
          </p:cNvPr>
          <p:cNvSpPr txBox="1"/>
          <p:nvPr/>
        </p:nvSpPr>
        <p:spPr>
          <a:xfrm>
            <a:off x="1571447" y="2563189"/>
            <a:ext cx="9928366" cy="3785652"/>
          </a:xfrm>
          <a:prstGeom prst="rect">
            <a:avLst/>
          </a:prstGeom>
          <a:noFill/>
        </p:spPr>
        <p:txBody>
          <a:bodyPr wrap="square" rtlCol="0">
            <a:spAutoFit/>
          </a:bodyPr>
          <a:lstStyle/>
          <a:p>
            <a:pPr lvl="0"/>
            <a:r>
              <a:rPr lang="en-US" sz="2400" b="1" dirty="0">
                <a:solidFill>
                  <a:srgbClr val="FF0000"/>
                </a:solidFill>
              </a:rPr>
              <a:t>Orientation for full time Santa Rosa Virtual Students:  </a:t>
            </a:r>
          </a:p>
          <a:p>
            <a:pPr lvl="0"/>
            <a:endParaRPr lang="en-US" sz="2400" b="1" dirty="0">
              <a:solidFill>
                <a:srgbClr val="FF0000"/>
              </a:solidFill>
            </a:endParaRPr>
          </a:p>
          <a:p>
            <a:pPr lvl="0"/>
            <a:r>
              <a:rPr lang="en-US" sz="2400" b="1" dirty="0">
                <a:solidFill>
                  <a:srgbClr val="FF0000"/>
                </a:solidFill>
              </a:rPr>
              <a:t>Monday, August 12; Time: TBD</a:t>
            </a:r>
          </a:p>
          <a:p>
            <a:pPr lvl="0"/>
            <a:endParaRPr lang="en-US" sz="2400" b="1" dirty="0">
              <a:solidFill>
                <a:srgbClr val="FF0000"/>
              </a:solidFill>
            </a:endParaRPr>
          </a:p>
          <a:p>
            <a:pPr lvl="0"/>
            <a:r>
              <a:rPr lang="en-US" sz="2400" b="1" dirty="0">
                <a:solidFill>
                  <a:srgbClr val="FF0000"/>
                </a:solidFill>
              </a:rPr>
              <a:t>Parent and student must attend.</a:t>
            </a:r>
          </a:p>
          <a:p>
            <a:pPr lvl="0"/>
            <a:endParaRPr lang="en-US" sz="2400" b="1" dirty="0">
              <a:solidFill>
                <a:srgbClr val="FF0000"/>
              </a:solidFill>
            </a:endParaRPr>
          </a:p>
          <a:p>
            <a:pPr lvl="0"/>
            <a:r>
              <a:rPr lang="en-US" sz="2400" b="1" dirty="0">
                <a:solidFill>
                  <a:srgbClr val="FF0000"/>
                </a:solidFill>
              </a:rPr>
              <a:t>Session location: TBD</a:t>
            </a:r>
          </a:p>
          <a:p>
            <a:pPr lvl="0"/>
            <a:endParaRPr lang="en-US" sz="2400" b="1" dirty="0">
              <a:solidFill>
                <a:srgbClr val="FF0000"/>
              </a:solidFill>
              <a:highlight>
                <a:srgbClr val="FFFF00"/>
              </a:highlight>
            </a:endParaRPr>
          </a:p>
          <a:p>
            <a:pPr lvl="0"/>
            <a:endParaRPr lang="en-US" sz="2400" b="1" dirty="0">
              <a:solidFill>
                <a:srgbClr val="FF0000"/>
              </a:solidFill>
            </a:endParaRPr>
          </a:p>
          <a:p>
            <a:r>
              <a:rPr lang="en-US" sz="2400" dirty="0">
                <a:highlight>
                  <a:srgbClr val="FFFF00"/>
                </a:highlight>
              </a:rPr>
              <a:t>        </a:t>
            </a:r>
          </a:p>
        </p:txBody>
      </p:sp>
    </p:spTree>
    <p:extLst>
      <p:ext uri="{BB962C8B-B14F-4D97-AF65-F5344CB8AC3E}">
        <p14:creationId xmlns:p14="http://schemas.microsoft.com/office/powerpoint/2010/main" val="413963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What’s the Next Step?</a:t>
            </a:r>
          </a:p>
        </p:txBody>
      </p:sp>
      <p:sp>
        <p:nvSpPr>
          <p:cNvPr id="3" name="TextBox 2"/>
          <p:cNvSpPr txBox="1"/>
          <p:nvPr/>
        </p:nvSpPr>
        <p:spPr>
          <a:xfrm>
            <a:off x="1295402" y="2504660"/>
            <a:ext cx="9438859" cy="3600986"/>
          </a:xfrm>
          <a:prstGeom prst="rect">
            <a:avLst/>
          </a:prstGeom>
          <a:noFill/>
        </p:spPr>
        <p:txBody>
          <a:bodyPr wrap="square" rtlCol="0">
            <a:spAutoFit/>
          </a:bodyPr>
          <a:lstStyle/>
          <a:p>
            <a:pPr marL="285750" indent="-285750">
              <a:buFont typeface="Arial" panose="020B0604020202020204" pitchFamily="34" charset="0"/>
              <a:buChar char="•"/>
            </a:pPr>
            <a:r>
              <a:rPr lang="en-US" sz="2400" dirty="0"/>
              <a:t>Parents who feel full-time virtual school would be a good fit for their student should complete the registration paperwork.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Parents new to the district will also need to complete the online registration process on the district web page, </a:t>
            </a:r>
            <a:r>
              <a:rPr lang="en-US" sz="2400" dirty="0">
                <a:hlinkClick r:id="rId2"/>
              </a:rPr>
              <a:t>www.santarosaschools.org</a:t>
            </a:r>
            <a:endParaRPr lang="en-US" sz="2400" dirty="0"/>
          </a:p>
          <a:p>
            <a:endParaRPr lang="en-US" sz="2400" dirty="0"/>
          </a:p>
          <a:p>
            <a:pPr marL="285750" indent="-285750">
              <a:buFont typeface="Arial" panose="020B0604020202020204" pitchFamily="34" charset="0"/>
              <a:buChar char="•"/>
            </a:pPr>
            <a:r>
              <a:rPr lang="en-US" sz="2400" dirty="0"/>
              <a:t>Registration paperwork should be returned no later than </a:t>
            </a:r>
            <a:r>
              <a:rPr lang="en-US" sz="2400" b="1" dirty="0">
                <a:solidFill>
                  <a:srgbClr val="FF0000"/>
                </a:solidFill>
              </a:rPr>
              <a:t>July 31</a:t>
            </a:r>
            <a:r>
              <a:rPr lang="en-US" sz="2400" dirty="0"/>
              <a:t>.</a:t>
            </a:r>
          </a:p>
          <a:p>
            <a:endParaRPr lang="en-US" sz="2400" dirty="0"/>
          </a:p>
          <a:p>
            <a:endParaRPr lang="en-US" dirty="0"/>
          </a:p>
          <a:p>
            <a:endParaRPr lang="en-US" dirty="0"/>
          </a:p>
        </p:txBody>
      </p:sp>
    </p:spTree>
    <p:extLst>
      <p:ext uri="{BB962C8B-B14F-4D97-AF65-F5344CB8AC3E}">
        <p14:creationId xmlns:p14="http://schemas.microsoft.com/office/powerpoint/2010/main" val="152407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E2ED-C7E7-408A-BC13-50EC266A598F}"/>
              </a:ext>
            </a:extLst>
          </p:cNvPr>
          <p:cNvSpPr>
            <a:spLocks noGrp="1"/>
          </p:cNvSpPr>
          <p:nvPr>
            <p:ph type="title"/>
          </p:nvPr>
        </p:nvSpPr>
        <p:spPr/>
        <p:txBody>
          <a:bodyPr>
            <a:normAutofit/>
          </a:bodyPr>
          <a:lstStyle/>
          <a:p>
            <a:r>
              <a:rPr lang="en-US" sz="6600" b="1" dirty="0"/>
              <a:t>What’s the Next Step?</a:t>
            </a:r>
            <a:endParaRPr lang="en-US" sz="6600" dirty="0"/>
          </a:p>
        </p:txBody>
      </p:sp>
      <p:sp>
        <p:nvSpPr>
          <p:cNvPr id="3" name="TextBox 2">
            <a:extLst>
              <a:ext uri="{FF2B5EF4-FFF2-40B4-BE49-F238E27FC236}">
                <a16:creationId xmlns:a16="http://schemas.microsoft.com/office/drawing/2014/main" id="{7F97E9C1-00A2-43CE-A743-AA81EA374519}"/>
              </a:ext>
            </a:extLst>
          </p:cNvPr>
          <p:cNvSpPr txBox="1"/>
          <p:nvPr/>
        </p:nvSpPr>
        <p:spPr>
          <a:xfrm>
            <a:off x="1677798" y="2868115"/>
            <a:ext cx="907688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we’ve verified that all paperwork is complete, Santa Rosa Online personnel will call you to set up a face-to-face enrollment meeting. Both parent/guardian and the student must attend the meeting</a:t>
            </a:r>
            <a:r>
              <a:rPr lang="en-US" dirty="0"/>
              <a:t>. </a:t>
            </a:r>
          </a:p>
        </p:txBody>
      </p:sp>
    </p:spTree>
    <p:extLst>
      <p:ext uri="{BB962C8B-B14F-4D97-AF65-F5344CB8AC3E}">
        <p14:creationId xmlns:p14="http://schemas.microsoft.com/office/powerpoint/2010/main" val="386944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061" y="894522"/>
            <a:ext cx="10078278" cy="5416868"/>
          </a:xfrm>
          <a:prstGeom prst="rect">
            <a:avLst/>
          </a:prstGeom>
          <a:noFill/>
        </p:spPr>
        <p:txBody>
          <a:bodyPr wrap="square" rtlCol="0">
            <a:spAutoFit/>
          </a:bodyPr>
          <a:lstStyle/>
          <a:p>
            <a:pPr algn="ctr"/>
            <a:endParaRPr lang="en-US" sz="4400" dirty="0"/>
          </a:p>
          <a:p>
            <a:pPr algn="ctr"/>
            <a:r>
              <a:rPr lang="en-US" sz="6000" dirty="0"/>
              <a:t>This PowerPoint presentation can be found on our website at</a:t>
            </a:r>
          </a:p>
          <a:p>
            <a:pPr algn="ctr"/>
            <a:r>
              <a:rPr lang="en-US" sz="6000" dirty="0">
                <a:solidFill>
                  <a:srgbClr val="0070C0"/>
                </a:solidFill>
                <a:hlinkClick r:id="rId2"/>
              </a:rPr>
              <a:t>www.santarosaonline.org</a:t>
            </a:r>
            <a:r>
              <a:rPr lang="en-US" sz="6000" dirty="0"/>
              <a:t> </a:t>
            </a:r>
          </a:p>
          <a:p>
            <a:pPr algn="ctr"/>
            <a:r>
              <a:rPr lang="en-US" sz="6000" dirty="0"/>
              <a:t>under the “Parents” tab.</a:t>
            </a:r>
          </a:p>
          <a:p>
            <a:endParaRPr lang="en-US" sz="4400" dirty="0"/>
          </a:p>
          <a:p>
            <a:endParaRPr lang="en-US" dirty="0"/>
          </a:p>
        </p:txBody>
      </p:sp>
    </p:spTree>
    <p:extLst>
      <p:ext uri="{BB962C8B-B14F-4D97-AF65-F5344CB8AC3E}">
        <p14:creationId xmlns:p14="http://schemas.microsoft.com/office/powerpoint/2010/main" val="302275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Full-Time Virtual School Options</a:t>
            </a:r>
            <a:br>
              <a:rPr lang="en-US" dirty="0"/>
            </a:br>
            <a:r>
              <a:rPr lang="en-US" dirty="0"/>
              <a:t>Are Available in Santa Rosa County?</a:t>
            </a:r>
          </a:p>
        </p:txBody>
      </p:sp>
      <p:sp>
        <p:nvSpPr>
          <p:cNvPr id="3" name="TextBox 2"/>
          <p:cNvSpPr txBox="1"/>
          <p:nvPr/>
        </p:nvSpPr>
        <p:spPr>
          <a:xfrm>
            <a:off x="1418896" y="2472979"/>
            <a:ext cx="9348951" cy="369332"/>
          </a:xfrm>
          <a:prstGeom prst="rect">
            <a:avLst/>
          </a:prstGeom>
          <a:noFill/>
        </p:spPr>
        <p:txBody>
          <a:bodyPr wrap="square" rtlCol="0">
            <a:spAutoFit/>
          </a:bodyPr>
          <a:lstStyle/>
          <a:p>
            <a:r>
              <a:rPr lang="en-US" b="1" dirty="0"/>
              <a:t>Santa Rosa Online (public school/diploma earning track):</a:t>
            </a:r>
          </a:p>
        </p:txBody>
      </p:sp>
      <p:sp>
        <p:nvSpPr>
          <p:cNvPr id="6" name="TextBox 5"/>
          <p:cNvSpPr txBox="1"/>
          <p:nvPr/>
        </p:nvSpPr>
        <p:spPr>
          <a:xfrm>
            <a:off x="1066403" y="2976509"/>
            <a:ext cx="9348951" cy="369332"/>
          </a:xfrm>
          <a:prstGeom prst="rect">
            <a:avLst/>
          </a:prstGeom>
          <a:noFill/>
        </p:spPr>
        <p:txBody>
          <a:bodyPr wrap="square" rtlCol="0">
            <a:spAutoFit/>
          </a:bodyPr>
          <a:lstStyle/>
          <a:p>
            <a:r>
              <a:rPr lang="en-US" dirty="0"/>
              <a:t>	 </a:t>
            </a:r>
            <a:r>
              <a:rPr lang="en-US" u="sng" dirty="0"/>
              <a:t>Santa Rosa Online (SRO) </a:t>
            </a:r>
            <a:r>
              <a:rPr lang="en-US" dirty="0"/>
              <a:t>(has local teachers using the FLVS curriculum )  (serves grades 6-12)</a:t>
            </a:r>
          </a:p>
        </p:txBody>
      </p:sp>
      <p:sp>
        <p:nvSpPr>
          <p:cNvPr id="8" name="TextBox 7"/>
          <p:cNvSpPr txBox="1"/>
          <p:nvPr/>
        </p:nvSpPr>
        <p:spPr>
          <a:xfrm>
            <a:off x="1418896" y="4140681"/>
            <a:ext cx="8560676" cy="923330"/>
          </a:xfrm>
          <a:prstGeom prst="rect">
            <a:avLst/>
          </a:prstGeom>
          <a:noFill/>
        </p:spPr>
        <p:txBody>
          <a:bodyPr wrap="square" rtlCol="0">
            <a:spAutoFit/>
          </a:bodyPr>
          <a:lstStyle/>
          <a:p>
            <a:r>
              <a:rPr lang="en-US" b="1" dirty="0"/>
              <a:t> Home Education (not public school/</a:t>
            </a:r>
            <a:r>
              <a:rPr lang="en-US" b="1" dirty="0">
                <a:solidFill>
                  <a:srgbClr val="FF0000"/>
                </a:solidFill>
              </a:rPr>
              <a:t>NON DIPLOMA EARNING TRACK</a:t>
            </a:r>
            <a:r>
              <a:rPr lang="en-US" b="1" dirty="0"/>
              <a:t>)</a:t>
            </a:r>
          </a:p>
          <a:p>
            <a:r>
              <a:rPr lang="en-US" b="1" dirty="0"/>
              <a:t>	</a:t>
            </a:r>
            <a:r>
              <a:rPr lang="en-US" dirty="0"/>
              <a:t>Home education students may use Florida Virtual School courses as their curriculum, but          will not have local teachers.</a:t>
            </a:r>
            <a:endParaRPr lang="en-US" b="1" dirty="0"/>
          </a:p>
        </p:txBody>
      </p:sp>
      <p:sp>
        <p:nvSpPr>
          <p:cNvPr id="10" name="TextBox 9"/>
          <p:cNvSpPr txBox="1"/>
          <p:nvPr/>
        </p:nvSpPr>
        <p:spPr>
          <a:xfrm>
            <a:off x="1305911" y="4202670"/>
            <a:ext cx="9461936" cy="369332"/>
          </a:xfrm>
          <a:prstGeom prst="rect">
            <a:avLst/>
          </a:prstGeom>
          <a:noFill/>
        </p:spPr>
        <p:txBody>
          <a:bodyPr wrap="square" rtlCol="0">
            <a:spAutoFit/>
          </a:bodyPr>
          <a:lstStyle/>
          <a:p>
            <a:r>
              <a:rPr lang="en-US" dirty="0"/>
              <a:t> </a:t>
            </a:r>
            <a:endParaRPr lang="en-US" b="1" dirty="0"/>
          </a:p>
        </p:txBody>
      </p:sp>
    </p:spTree>
    <p:extLst>
      <p:ext uri="{BB962C8B-B14F-4D97-AF65-F5344CB8AC3E}">
        <p14:creationId xmlns:p14="http://schemas.microsoft.com/office/powerpoint/2010/main" val="10557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F4C3-59B3-4ECB-87F9-C88C55D723CE}"/>
              </a:ext>
            </a:extLst>
          </p:cNvPr>
          <p:cNvSpPr>
            <a:spLocks noGrp="1"/>
          </p:cNvSpPr>
          <p:nvPr>
            <p:ph type="ctrTitle"/>
          </p:nvPr>
        </p:nvSpPr>
        <p:spPr/>
        <p:txBody>
          <a:bodyPr/>
          <a:lstStyle/>
          <a:p>
            <a:r>
              <a:rPr lang="en-US" dirty="0">
                <a:latin typeface="Rockwell" panose="02060603020205020403" pitchFamily="18" charset="0"/>
              </a:rPr>
              <a:t>THANK YOU </a:t>
            </a:r>
          </a:p>
        </p:txBody>
      </p:sp>
      <p:sp>
        <p:nvSpPr>
          <p:cNvPr id="3" name="Subtitle 2">
            <a:extLst>
              <a:ext uri="{FF2B5EF4-FFF2-40B4-BE49-F238E27FC236}">
                <a16:creationId xmlns:a16="http://schemas.microsoft.com/office/drawing/2014/main" id="{25EB00FB-D586-43EF-8B98-2CB9D148975F}"/>
              </a:ext>
            </a:extLst>
          </p:cNvPr>
          <p:cNvSpPr>
            <a:spLocks noGrp="1"/>
          </p:cNvSpPr>
          <p:nvPr>
            <p:ph type="subTitle" idx="1"/>
          </p:nvPr>
        </p:nvSpPr>
        <p:spPr/>
        <p:txBody>
          <a:bodyPr>
            <a:normAutofit/>
          </a:bodyPr>
          <a:lstStyle/>
          <a:p>
            <a:r>
              <a:rPr lang="en-US" sz="2400" dirty="0">
                <a:latin typeface="Lucida Handwriting" panose="03010101010101010101" pitchFamily="66" charset="0"/>
              </a:rPr>
              <a:t>For your interest in Santa Rosa Online Academy</a:t>
            </a:r>
          </a:p>
        </p:txBody>
      </p:sp>
    </p:spTree>
    <p:extLst>
      <p:ext uri="{BB962C8B-B14F-4D97-AF65-F5344CB8AC3E}">
        <p14:creationId xmlns:p14="http://schemas.microsoft.com/office/powerpoint/2010/main" val="256807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SRO Franchise Program </a:t>
            </a:r>
            <a:br>
              <a:rPr lang="en-US" b="1" dirty="0"/>
            </a:br>
            <a:r>
              <a:rPr lang="en-US" b="1" dirty="0"/>
              <a:t>at a Glance</a:t>
            </a:r>
          </a:p>
        </p:txBody>
      </p:sp>
      <p:sp>
        <p:nvSpPr>
          <p:cNvPr id="4" name="TextBox 3"/>
          <p:cNvSpPr txBox="1"/>
          <p:nvPr/>
        </p:nvSpPr>
        <p:spPr>
          <a:xfrm>
            <a:off x="1295402" y="2604052"/>
            <a:ext cx="10015328" cy="3970318"/>
          </a:xfrm>
          <a:prstGeom prst="rect">
            <a:avLst/>
          </a:prstGeom>
          <a:noFill/>
        </p:spPr>
        <p:txBody>
          <a:bodyPr wrap="square" rtlCol="0">
            <a:spAutoFit/>
          </a:bodyPr>
          <a:lstStyle/>
          <a:p>
            <a:pPr marL="285750" indent="-285750">
              <a:buFont typeface="Arial" panose="020B0604020202020204" pitchFamily="34" charset="0"/>
              <a:buChar char="•"/>
            </a:pPr>
            <a:r>
              <a:rPr lang="en-US" sz="4000" dirty="0"/>
              <a:t>Award winning FLVS curriculum</a:t>
            </a:r>
          </a:p>
          <a:p>
            <a:pPr marL="285750" indent="-285750">
              <a:buFont typeface="Arial" panose="020B0604020202020204" pitchFamily="34" charset="0"/>
              <a:buChar char="•"/>
            </a:pPr>
            <a:r>
              <a:rPr lang="en-US" sz="4000" dirty="0"/>
              <a:t>Taught by highly qualified local teachers</a:t>
            </a:r>
          </a:p>
          <a:p>
            <a:pPr marL="285750" indent="-285750">
              <a:buFont typeface="Arial" panose="020B0604020202020204" pitchFamily="34" charset="0"/>
              <a:buChar char="•"/>
            </a:pPr>
            <a:r>
              <a:rPr lang="en-US" sz="4000" dirty="0"/>
              <a:t>Managed locally by Santa Rosa Online Office</a:t>
            </a:r>
          </a:p>
          <a:p>
            <a:r>
              <a:rPr lang="en-US" sz="4000" dirty="0"/>
              <a:t> </a:t>
            </a:r>
          </a:p>
          <a:p>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5632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32515"/>
            <a:ext cx="9601196" cy="1171046"/>
          </a:xfrm>
        </p:spPr>
        <p:txBody>
          <a:bodyPr>
            <a:normAutofit fontScale="90000"/>
          </a:bodyPr>
          <a:lstStyle/>
          <a:p>
            <a:r>
              <a:rPr lang="en-US" sz="4900" b="1" dirty="0"/>
              <a:t>SRO Franchise Program Basics</a:t>
            </a:r>
            <a:br>
              <a:rPr lang="en-US" b="1" dirty="0"/>
            </a:br>
            <a:endParaRPr lang="en-US" b="1" dirty="0"/>
          </a:p>
        </p:txBody>
      </p:sp>
      <p:sp>
        <p:nvSpPr>
          <p:cNvPr id="4" name="TextBox 3"/>
          <p:cNvSpPr txBox="1"/>
          <p:nvPr/>
        </p:nvSpPr>
        <p:spPr>
          <a:xfrm>
            <a:off x="1295402" y="2851553"/>
            <a:ext cx="960119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Attendance is taken by weekly completion of assignments per pacing guide </a:t>
            </a:r>
          </a:p>
        </p:txBody>
      </p:sp>
      <p:sp>
        <p:nvSpPr>
          <p:cNvPr id="5" name="TextBox 4"/>
          <p:cNvSpPr txBox="1"/>
          <p:nvPr/>
        </p:nvSpPr>
        <p:spPr>
          <a:xfrm>
            <a:off x="1295402" y="3229666"/>
            <a:ext cx="960119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Pacing Charts – School Calendar</a:t>
            </a:r>
          </a:p>
          <a:p>
            <a:pPr marL="285750" indent="-285750">
              <a:buFont typeface="Arial" panose="020B0604020202020204" pitchFamily="34" charset="0"/>
              <a:buChar char="•"/>
            </a:pPr>
            <a:r>
              <a:rPr lang="en-US" sz="2400" dirty="0"/>
              <a:t>Modules and Supplemental Activities (ex. Progress Learning, etc.)</a:t>
            </a:r>
          </a:p>
        </p:txBody>
      </p:sp>
      <p:sp>
        <p:nvSpPr>
          <p:cNvPr id="8" name="TextBox 7"/>
          <p:cNvSpPr txBox="1"/>
          <p:nvPr/>
        </p:nvSpPr>
        <p:spPr>
          <a:xfrm>
            <a:off x="1295402" y="4011007"/>
            <a:ext cx="576138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Mandatory Discussion Based Assessments</a:t>
            </a:r>
          </a:p>
        </p:txBody>
      </p:sp>
      <p:sp>
        <p:nvSpPr>
          <p:cNvPr id="9" name="TextBox 8"/>
          <p:cNvSpPr txBox="1"/>
          <p:nvPr/>
        </p:nvSpPr>
        <p:spPr>
          <a:xfrm>
            <a:off x="1295402" y="4452593"/>
            <a:ext cx="1032335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Collaborations</a:t>
            </a:r>
          </a:p>
          <a:p>
            <a:pPr marL="285750" indent="-285750">
              <a:buFont typeface="Arial" panose="020B0604020202020204" pitchFamily="34" charset="0"/>
              <a:buChar char="•"/>
            </a:pPr>
            <a:r>
              <a:rPr lang="en-US" sz="2400" dirty="0"/>
              <a:t>Mandatory Live Lessons and C2 Mentoring sessions with students/teacher</a:t>
            </a:r>
          </a:p>
          <a:p>
            <a:pPr marL="285750" indent="-285750">
              <a:buFont typeface="Arial" panose="020B0604020202020204" pitchFamily="34" charset="0"/>
              <a:buChar char="•"/>
            </a:pPr>
            <a:r>
              <a:rPr lang="en-US" sz="2400" dirty="0"/>
              <a:t>Standardized testing required</a:t>
            </a:r>
          </a:p>
          <a:p>
            <a:pPr marL="285750" indent="-285750">
              <a:buFont typeface="Arial" panose="020B0604020202020204" pitchFamily="34" charset="0"/>
              <a:buChar char="•"/>
            </a:pPr>
            <a:r>
              <a:rPr lang="en-US" sz="2400" dirty="0"/>
              <a:t>Communication with teacher is through phone, email and ZOOM</a:t>
            </a:r>
          </a:p>
        </p:txBody>
      </p:sp>
      <p:sp>
        <p:nvSpPr>
          <p:cNvPr id="11" name="TextBox 10"/>
          <p:cNvSpPr txBox="1"/>
          <p:nvPr/>
        </p:nvSpPr>
        <p:spPr>
          <a:xfrm>
            <a:off x="1295402" y="2462141"/>
            <a:ext cx="1001295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Academic Integrity</a:t>
            </a:r>
            <a:endParaRPr lang="en-US" sz="2400" strike="sngStrike" dirty="0"/>
          </a:p>
        </p:txBody>
      </p:sp>
    </p:spTree>
    <p:extLst>
      <p:ext uri="{BB962C8B-B14F-4D97-AF65-F5344CB8AC3E}">
        <p14:creationId xmlns:p14="http://schemas.microsoft.com/office/powerpoint/2010/main" val="20346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DA08A-D32A-3A7D-830E-1EDB2EE9972B}"/>
              </a:ext>
            </a:extLst>
          </p:cNvPr>
          <p:cNvSpPr txBox="1"/>
          <p:nvPr/>
        </p:nvSpPr>
        <p:spPr>
          <a:xfrm>
            <a:off x="1402672" y="563629"/>
            <a:ext cx="9703293" cy="4924425"/>
          </a:xfrm>
          <a:prstGeom prst="rect">
            <a:avLst/>
          </a:prstGeom>
          <a:noFill/>
        </p:spPr>
        <p:txBody>
          <a:bodyPr wrap="square">
            <a:spAutoFit/>
          </a:bodyPr>
          <a:lstStyle/>
          <a:p>
            <a:endParaRPr lang="en-US" sz="1800" b="1" dirty="0"/>
          </a:p>
          <a:p>
            <a:pPr algn="ctr"/>
            <a:r>
              <a:rPr lang="en-US" sz="4400" b="1" dirty="0"/>
              <a:t>FLVS COURSEWORK</a:t>
            </a:r>
          </a:p>
          <a:p>
            <a:pPr algn="ctr"/>
            <a:endParaRPr lang="en-US" sz="3600" b="1" dirty="0"/>
          </a:p>
          <a:p>
            <a:pPr algn="ctr"/>
            <a:endParaRPr lang="en-US" sz="3600" b="1" dirty="0"/>
          </a:p>
          <a:p>
            <a:r>
              <a:rPr lang="en-US" sz="1800" b="1" dirty="0"/>
              <a:t>Students taking online courses must complete all assignments, assessments, and projects with fidelity. No parts of an assignment may be omitted. Unlike traditional brick and mortar school, instructors are not permitted to give a grade of zero for assignments not complete. Students have from Monday morning until midnight Sunday to complete their work for the week. On Monday morning of each week, all assignments not completed per the pace chart in each class will be given a grade of one. Students will NOT HAVE AN OPPORTUNITY TO MAKE THIS WORK UP UNLESS THEY HAVE A DOCTOR'S NOTE. Documents that are submitted blank, will not count as a submission, and will receive a grade of 1. </a:t>
            </a:r>
            <a:r>
              <a:rPr lang="en-US" sz="1800" b="1" dirty="0">
                <a:highlight>
                  <a:srgbClr val="FFFF00"/>
                </a:highlight>
              </a:rPr>
              <a:t>Weekend time should only be used for extenuating circumstances such as illness, family emergency, etc</a:t>
            </a:r>
            <a:r>
              <a:rPr lang="en-US" sz="1800" b="1" dirty="0"/>
              <a:t>.  It should not be a normal occurrence. Students that are consistently behind are subject to being removed from the program.</a:t>
            </a:r>
          </a:p>
        </p:txBody>
      </p:sp>
    </p:spTree>
    <p:extLst>
      <p:ext uri="{BB962C8B-B14F-4D97-AF65-F5344CB8AC3E}">
        <p14:creationId xmlns:p14="http://schemas.microsoft.com/office/powerpoint/2010/main" val="340657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9EADD2A-C577-0E6A-AFE9-A1CEF2D9248D}"/>
              </a:ext>
            </a:extLst>
          </p:cNvPr>
          <p:cNvGraphicFramePr>
            <a:graphicFrameLocks noChangeAspect="1"/>
          </p:cNvGraphicFramePr>
          <p:nvPr>
            <p:extLst>
              <p:ext uri="{D42A27DB-BD31-4B8C-83A1-F6EECF244321}">
                <p14:modId xmlns:p14="http://schemas.microsoft.com/office/powerpoint/2010/main" val="3183932826"/>
              </p:ext>
            </p:extLst>
          </p:nvPr>
        </p:nvGraphicFramePr>
        <p:xfrm>
          <a:off x="4054475" y="719138"/>
          <a:ext cx="4083050" cy="5418137"/>
        </p:xfrm>
        <a:graphic>
          <a:graphicData uri="http://schemas.openxmlformats.org/presentationml/2006/ole">
            <mc:AlternateContent xmlns:mc="http://schemas.openxmlformats.org/markup-compatibility/2006">
              <mc:Choice xmlns:v="urn:schemas-microsoft-com:vml" Requires="v">
                <p:oleObj name="Document" r:id="rId2" imgW="6847691" imgH="9086917" progId="Word.Document.12">
                  <p:embed/>
                </p:oleObj>
              </mc:Choice>
              <mc:Fallback>
                <p:oleObj name="Document" r:id="rId2" imgW="6847691" imgH="9086917" progId="Word.Document.12">
                  <p:embed/>
                  <p:pic>
                    <p:nvPicPr>
                      <p:cNvPr id="4" name="Object 3">
                        <a:extLst>
                          <a:ext uri="{FF2B5EF4-FFF2-40B4-BE49-F238E27FC236}">
                            <a16:creationId xmlns:a16="http://schemas.microsoft.com/office/drawing/2014/main" id="{B9EADD2A-C577-0E6A-AFE9-A1CEF2D9248D}"/>
                          </a:ext>
                        </a:extLst>
                      </p:cNvPr>
                      <p:cNvPicPr/>
                      <p:nvPr/>
                    </p:nvPicPr>
                    <p:blipFill>
                      <a:blip r:embed="rId3"/>
                      <a:stretch>
                        <a:fillRect/>
                      </a:stretch>
                    </p:blipFill>
                    <p:spPr>
                      <a:xfrm>
                        <a:off x="4054475" y="719138"/>
                        <a:ext cx="4083050" cy="5418137"/>
                      </a:xfrm>
                      <a:prstGeom prst="rect">
                        <a:avLst/>
                      </a:prstGeom>
                    </p:spPr>
                  </p:pic>
                </p:oleObj>
              </mc:Fallback>
            </mc:AlternateContent>
          </a:graphicData>
        </a:graphic>
      </p:graphicFrame>
    </p:spTree>
    <p:extLst>
      <p:ext uri="{BB962C8B-B14F-4D97-AF65-F5344CB8AC3E}">
        <p14:creationId xmlns:p14="http://schemas.microsoft.com/office/powerpoint/2010/main" val="223552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20812-B88B-8642-6507-840BC5B64A68}"/>
              </a:ext>
            </a:extLst>
          </p:cNvPr>
          <p:cNvPicPr>
            <a:picLocks noChangeAspect="1"/>
          </p:cNvPicPr>
          <p:nvPr/>
        </p:nvPicPr>
        <p:blipFill>
          <a:blip r:embed="rId2"/>
          <a:stretch>
            <a:fillRect/>
          </a:stretch>
        </p:blipFill>
        <p:spPr>
          <a:xfrm>
            <a:off x="1071301" y="708137"/>
            <a:ext cx="10049398" cy="5441726"/>
          </a:xfrm>
          <a:prstGeom prst="rect">
            <a:avLst/>
          </a:prstGeom>
        </p:spPr>
      </p:pic>
    </p:spTree>
    <p:extLst>
      <p:ext uri="{BB962C8B-B14F-4D97-AF65-F5344CB8AC3E}">
        <p14:creationId xmlns:p14="http://schemas.microsoft.com/office/powerpoint/2010/main" val="228466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C0C02F-19D2-B1AF-69DE-511232AF0D42}"/>
              </a:ext>
            </a:extLst>
          </p:cNvPr>
          <p:cNvPicPr>
            <a:picLocks noChangeAspect="1"/>
          </p:cNvPicPr>
          <p:nvPr/>
        </p:nvPicPr>
        <p:blipFill>
          <a:blip r:embed="rId2"/>
          <a:stretch>
            <a:fillRect/>
          </a:stretch>
        </p:blipFill>
        <p:spPr>
          <a:xfrm>
            <a:off x="1147072" y="837838"/>
            <a:ext cx="9897856" cy="5182323"/>
          </a:xfrm>
          <a:prstGeom prst="rect">
            <a:avLst/>
          </a:prstGeom>
        </p:spPr>
      </p:pic>
    </p:spTree>
    <p:extLst>
      <p:ext uri="{BB962C8B-B14F-4D97-AF65-F5344CB8AC3E}">
        <p14:creationId xmlns:p14="http://schemas.microsoft.com/office/powerpoint/2010/main" val="22988748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2648</TotalTime>
  <Words>2644</Words>
  <Application>Microsoft Office PowerPoint</Application>
  <PresentationFormat>Widescreen</PresentationFormat>
  <Paragraphs>160</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Calibri</vt:lpstr>
      <vt:lpstr>Garamond</vt:lpstr>
      <vt:lpstr>Lucida Handwriting</vt:lpstr>
      <vt:lpstr>Rockwell</vt:lpstr>
      <vt:lpstr>Organic</vt:lpstr>
      <vt:lpstr>Document</vt:lpstr>
      <vt:lpstr>Welcome!</vt:lpstr>
      <vt:lpstr>Who We Are and What We Do</vt:lpstr>
      <vt:lpstr>What Full-Time Virtual School Options Are Available in Santa Rosa County?</vt:lpstr>
      <vt:lpstr>SRO Franchise Program  at a Glance</vt:lpstr>
      <vt:lpstr>SRO Franchise Program Basics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Expectations of Students  Taking Online Courses </vt:lpstr>
      <vt:lpstr>Tips for success of a  Full-Time Virtual School Student</vt:lpstr>
      <vt:lpstr>Typical Week in the Life of a  Full-Time Virtual School Student</vt:lpstr>
      <vt:lpstr>Can I work a part time job?</vt:lpstr>
      <vt:lpstr>Extracurricular Activities</vt:lpstr>
      <vt:lpstr>Full-Time Virtual School Works  Well for Students Who…</vt:lpstr>
      <vt:lpstr>Full-Time Virtual School DOES NOT Work Well for Students Who…</vt:lpstr>
      <vt:lpstr>PowerPoint Presentation</vt:lpstr>
      <vt:lpstr>PowerPoint Presentation</vt:lpstr>
      <vt:lpstr>PowerPoint Presentation</vt:lpstr>
      <vt:lpstr>PowerPoint Presentation</vt:lpstr>
      <vt:lpstr>PowerPoint Presentation</vt:lpstr>
      <vt:lpstr>PowerPoint Presentation</vt:lpstr>
      <vt:lpstr>Mandatory Orientation</vt:lpstr>
      <vt:lpstr>What’s the Next Step?</vt:lpstr>
      <vt:lpstr>What’s the Next Step?</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Drinkard, Paula</dc:creator>
  <cp:lastModifiedBy>Drinkard, Paula C.</cp:lastModifiedBy>
  <cp:revision>52</cp:revision>
  <cp:lastPrinted>2021-04-20T14:38:34Z</cp:lastPrinted>
  <dcterms:created xsi:type="dcterms:W3CDTF">2019-04-26T19:23:06Z</dcterms:created>
  <dcterms:modified xsi:type="dcterms:W3CDTF">2024-07-10T13:36:48Z</dcterms:modified>
</cp:coreProperties>
</file>